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5"/>
  </p:notesMasterIdLst>
  <p:sldIdLst>
    <p:sldId id="256" r:id="rId2"/>
    <p:sldId id="307" r:id="rId3"/>
    <p:sldId id="308" r:id="rId4"/>
    <p:sldId id="309" r:id="rId5"/>
    <p:sldId id="310" r:id="rId6"/>
    <p:sldId id="311" r:id="rId7"/>
    <p:sldId id="312" r:id="rId8"/>
    <p:sldId id="313" r:id="rId9"/>
    <p:sldId id="314" r:id="rId10"/>
    <p:sldId id="315" r:id="rId11"/>
    <p:sldId id="316" r:id="rId12"/>
    <p:sldId id="317" r:id="rId13"/>
    <p:sldId id="318" r:id="rId14"/>
    <p:sldId id="284" r:id="rId15"/>
    <p:sldId id="285" r:id="rId16"/>
    <p:sldId id="286" r:id="rId17"/>
    <p:sldId id="287" r:id="rId18"/>
    <p:sldId id="288" r:id="rId19"/>
    <p:sldId id="289" r:id="rId20"/>
    <p:sldId id="290" r:id="rId21"/>
    <p:sldId id="283" r:id="rId22"/>
    <p:sldId id="275" r:id="rId23"/>
    <p:sldId id="280" r:id="rId24"/>
    <p:sldId id="277" r:id="rId25"/>
    <p:sldId id="279" r:id="rId26"/>
    <p:sldId id="282" r:id="rId27"/>
    <p:sldId id="281" r:id="rId28"/>
    <p:sldId id="291" r:id="rId29"/>
    <p:sldId id="292" r:id="rId30"/>
    <p:sldId id="302" r:id="rId31"/>
    <p:sldId id="303" r:id="rId32"/>
    <p:sldId id="304" r:id="rId33"/>
    <p:sldId id="305" r:id="rId34"/>
    <p:sldId id="306" r:id="rId35"/>
    <p:sldId id="293" r:id="rId36"/>
    <p:sldId id="294" r:id="rId37"/>
    <p:sldId id="295" r:id="rId38"/>
    <p:sldId id="296" r:id="rId39"/>
    <p:sldId id="297" r:id="rId40"/>
    <p:sldId id="298" r:id="rId41"/>
    <p:sldId id="299" r:id="rId42"/>
    <p:sldId id="300" r:id="rId43"/>
    <p:sldId id="30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58B"/>
    <a:srgbClr val="9AD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p:scale>
          <a:sx n="100" d="100"/>
          <a:sy n="100" d="100"/>
        </p:scale>
        <p:origin x="1722"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nas\SALLES\Salle%20503\ProxiBanque\V4\Group2\Scrum\sprintProxiBanque_V4%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b="0"/>
            </a:pPr>
            <a:r>
              <a:rPr lang="fr-FR"/>
              <a:t>Burn DownChart Sprint n°1</a:t>
            </a:r>
          </a:p>
        </c:rich>
      </c:tx>
      <c:layout>
        <c:manualLayout>
          <c:xMode val="edge"/>
          <c:yMode val="edge"/>
          <c:x val="0.13770682354486863"/>
          <c:y val="5.3734513424108461E-2"/>
        </c:manualLayout>
      </c:layout>
      <c:overlay val="0"/>
    </c:title>
    <c:autoTitleDeleted val="0"/>
    <c:plotArea>
      <c:layout>
        <c:manualLayout>
          <c:layoutTarget val="inner"/>
          <c:xMode val="edge"/>
          <c:yMode val="edge"/>
          <c:x val="0.26803958147310852"/>
          <c:y val="0.36609794481060787"/>
          <c:w val="0.36657282462344637"/>
          <c:h val="0.27434596986553234"/>
        </c:manualLayout>
      </c:layout>
      <c:lineChart>
        <c:grouping val="standard"/>
        <c:varyColors val="1"/>
        <c:ser>
          <c:idx val="0"/>
          <c:order val="0"/>
          <c:tx>
            <c:strRef>
              <c:f>'Feuille 2'!$N$32</c:f>
              <c:strCache>
                <c:ptCount val="1"/>
                <c:pt idx="0">
                  <c:v>trajectoire ideal</c:v>
                </c:pt>
              </c:strCache>
            </c:strRef>
          </c:tx>
          <c:spPr>
            <a:ln w="19050" cmpd="sng">
              <a:solidFill>
                <a:srgbClr val="3366CC"/>
              </a:solidFill>
            </a:ln>
          </c:spPr>
          <c:marker>
            <c:symbol val="none"/>
          </c:marker>
          <c:cat>
            <c:strRef>
              <c:f>'Feuille 2'!$O$31:$W$31</c:f>
              <c:strCache>
                <c:ptCount val="9"/>
                <c:pt idx="0">
                  <c:v>0</c:v>
                </c:pt>
                <c:pt idx="1">
                  <c:v>9h15</c:v>
                </c:pt>
                <c:pt idx="2">
                  <c:v>10h15</c:v>
                </c:pt>
                <c:pt idx="3">
                  <c:v>11h15</c:v>
                </c:pt>
                <c:pt idx="4">
                  <c:v>12h30</c:v>
                </c:pt>
                <c:pt idx="5">
                  <c:v>13h30</c:v>
                </c:pt>
                <c:pt idx="6">
                  <c:v>14h30</c:v>
                </c:pt>
                <c:pt idx="7">
                  <c:v>15h30</c:v>
                </c:pt>
                <c:pt idx="8">
                  <c:v>17h</c:v>
                </c:pt>
              </c:strCache>
            </c:strRef>
          </c:cat>
          <c:val>
            <c:numRef>
              <c:f>'Feuille 2'!$O$32:$W$32</c:f>
              <c:numCache>
                <c:formatCode>General</c:formatCode>
                <c:ptCount val="9"/>
                <c:pt idx="0">
                  <c:v>260</c:v>
                </c:pt>
                <c:pt idx="1">
                  <c:v>200</c:v>
                </c:pt>
                <c:pt idx="2">
                  <c:v>175</c:v>
                </c:pt>
                <c:pt idx="3">
                  <c:v>150</c:v>
                </c:pt>
                <c:pt idx="4">
                  <c:v>125</c:v>
                </c:pt>
                <c:pt idx="5">
                  <c:v>100</c:v>
                </c:pt>
                <c:pt idx="6">
                  <c:v>75</c:v>
                </c:pt>
                <c:pt idx="7">
                  <c:v>50</c:v>
                </c:pt>
                <c:pt idx="8">
                  <c:v>0</c:v>
                </c:pt>
              </c:numCache>
            </c:numRef>
          </c:val>
          <c:smooth val="0"/>
          <c:extLst xmlns:c16r2="http://schemas.microsoft.com/office/drawing/2015/06/chart">
            <c:ext xmlns:c16="http://schemas.microsoft.com/office/drawing/2014/chart" uri="{C3380CC4-5D6E-409C-BE32-E72D297353CC}">
              <c16:uniqueId val="{00000000-F2F7-4A75-9B32-545F30F8BB58}"/>
            </c:ext>
          </c:extLst>
        </c:ser>
        <c:ser>
          <c:idx val="1"/>
          <c:order val="1"/>
          <c:tx>
            <c:strRef>
              <c:f>'Feuille 2'!$N$35</c:f>
              <c:strCache>
                <c:ptCount val="1"/>
                <c:pt idx="0">
                  <c:v>reste à faire</c:v>
                </c:pt>
              </c:strCache>
            </c:strRef>
          </c:tx>
          <c:spPr>
            <a:ln w="19050" cmpd="sng">
              <a:solidFill>
                <a:srgbClr val="DC3912"/>
              </a:solidFill>
            </a:ln>
          </c:spPr>
          <c:marker>
            <c:symbol val="none"/>
          </c:marker>
          <c:cat>
            <c:strRef>
              <c:f>'Feuille 2'!$O$31:$W$31</c:f>
              <c:strCache>
                <c:ptCount val="9"/>
                <c:pt idx="0">
                  <c:v>0</c:v>
                </c:pt>
                <c:pt idx="1">
                  <c:v>9h15</c:v>
                </c:pt>
                <c:pt idx="2">
                  <c:v>10h15</c:v>
                </c:pt>
                <c:pt idx="3">
                  <c:v>11h15</c:v>
                </c:pt>
                <c:pt idx="4">
                  <c:v>12h30</c:v>
                </c:pt>
                <c:pt idx="5">
                  <c:v>13h30</c:v>
                </c:pt>
                <c:pt idx="6">
                  <c:v>14h30</c:v>
                </c:pt>
                <c:pt idx="7">
                  <c:v>15h30</c:v>
                </c:pt>
                <c:pt idx="8">
                  <c:v>17h</c:v>
                </c:pt>
              </c:strCache>
            </c:strRef>
          </c:cat>
          <c:val>
            <c:numRef>
              <c:f>'Feuille 2'!$O$35:$W$35</c:f>
              <c:numCache>
                <c:formatCode>General</c:formatCode>
                <c:ptCount val="9"/>
                <c:pt idx="0">
                  <c:v>260</c:v>
                </c:pt>
                <c:pt idx="1">
                  <c:v>235</c:v>
                </c:pt>
                <c:pt idx="2">
                  <c:v>185</c:v>
                </c:pt>
                <c:pt idx="3">
                  <c:v>180</c:v>
                </c:pt>
                <c:pt idx="4">
                  <c:v>145</c:v>
                </c:pt>
                <c:pt idx="5">
                  <c:v>140</c:v>
                </c:pt>
                <c:pt idx="6">
                  <c:v>75</c:v>
                </c:pt>
                <c:pt idx="7">
                  <c:v>40</c:v>
                </c:pt>
                <c:pt idx="8">
                  <c:v>0</c:v>
                </c:pt>
              </c:numCache>
            </c:numRef>
          </c:val>
          <c:smooth val="0"/>
          <c:extLst xmlns:c16r2="http://schemas.microsoft.com/office/drawing/2015/06/chart">
            <c:ext xmlns:c16="http://schemas.microsoft.com/office/drawing/2014/chart" uri="{C3380CC4-5D6E-409C-BE32-E72D297353CC}">
              <c16:uniqueId val="{00000001-F2F7-4A75-9B32-545F30F8BB58}"/>
            </c:ext>
          </c:extLst>
        </c:ser>
        <c:dLbls>
          <c:showLegendKey val="0"/>
          <c:showVal val="0"/>
          <c:showCatName val="0"/>
          <c:showSerName val="0"/>
          <c:showPercent val="0"/>
          <c:showBubbleSize val="0"/>
        </c:dLbls>
        <c:smooth val="0"/>
        <c:axId val="443186048"/>
        <c:axId val="339113720"/>
      </c:lineChart>
      <c:catAx>
        <c:axId val="443186048"/>
        <c:scaling>
          <c:orientation val="minMax"/>
        </c:scaling>
        <c:delete val="0"/>
        <c:axPos val="b"/>
        <c:title>
          <c:tx>
            <c:rich>
              <a:bodyPr/>
              <a:lstStyle/>
              <a:p>
                <a:pPr lvl="0">
                  <a:defRPr b="0"/>
                </a:pPr>
                <a:r>
                  <a:rPr lang="fr-FR"/>
                  <a:t>heure</a:t>
                </a:r>
              </a:p>
            </c:rich>
          </c:tx>
          <c:overlay val="0"/>
        </c:title>
        <c:numFmt formatCode="General" sourceLinked="1"/>
        <c:majorTickMark val="cross"/>
        <c:minorTickMark val="cross"/>
        <c:tickLblPos val="nextTo"/>
        <c:txPr>
          <a:bodyPr/>
          <a:lstStyle/>
          <a:p>
            <a:pPr lvl="0">
              <a:defRPr b="0"/>
            </a:pPr>
            <a:endParaRPr lang="fr-FR"/>
          </a:p>
        </c:txPr>
        <c:crossAx val="339113720"/>
        <c:crosses val="autoZero"/>
        <c:auto val="1"/>
        <c:lblAlgn val="ctr"/>
        <c:lblOffset val="100"/>
        <c:noMultiLvlLbl val="1"/>
      </c:catAx>
      <c:valAx>
        <c:axId val="339113720"/>
        <c:scaling>
          <c:orientation val="minMax"/>
        </c:scaling>
        <c:delete val="0"/>
        <c:axPos val="l"/>
        <c:majorGridlines>
          <c:spPr>
            <a:ln>
              <a:solidFill>
                <a:srgbClr val="B7B7B7"/>
              </a:solidFill>
            </a:ln>
          </c:spPr>
        </c:majorGridlines>
        <c:title>
          <c:tx>
            <c:rich>
              <a:bodyPr/>
              <a:lstStyle/>
              <a:p>
                <a:pPr lvl="0">
                  <a:defRPr b="0"/>
                </a:pPr>
                <a:r>
                  <a:rPr lang="fr-FR"/>
                  <a:t>complexité</a:t>
                </a:r>
              </a:p>
            </c:rich>
          </c:tx>
          <c:overlay val="0"/>
        </c:title>
        <c:numFmt formatCode="General" sourceLinked="1"/>
        <c:majorTickMark val="cross"/>
        <c:minorTickMark val="cross"/>
        <c:tickLblPos val="nextTo"/>
        <c:spPr>
          <a:ln w="47625">
            <a:noFill/>
          </a:ln>
        </c:spPr>
        <c:txPr>
          <a:bodyPr/>
          <a:lstStyle/>
          <a:p>
            <a:pPr lvl="0">
              <a:defRPr b="0"/>
            </a:pPr>
            <a:endParaRPr lang="fr-FR"/>
          </a:p>
        </c:txPr>
        <c:crossAx val="443186048"/>
        <c:crosses val="autoZero"/>
        <c:crossBetween val="between"/>
      </c:valAx>
    </c:plotArea>
    <c:legend>
      <c:legendPos val="r"/>
      <c:layout>
        <c:manualLayout>
          <c:xMode val="edge"/>
          <c:yMode val="edge"/>
          <c:x val="0.6688221654570824"/>
          <c:y val="0.47470925922220458"/>
          <c:w val="0.31063423566488929"/>
          <c:h val="0.27642268914504486"/>
        </c:manualLayout>
      </c:layout>
      <c:overlay val="0"/>
    </c:legend>
    <c:plotVisOnly val="1"/>
    <c:dispBlanksAs val="zero"/>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575DE-1509-4856-9F9D-0BD78D67C3FC}" type="datetimeFigureOut">
              <a:rPr lang="fr-FR" smtClean="0"/>
              <a:t>24/05/2018</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CF24F-96B3-43C8-8F55-60AC0867F4FA}" type="slidenum">
              <a:rPr lang="fr-FR" smtClean="0"/>
              <a:t>‹N°›</a:t>
            </a:fld>
            <a:endParaRPr lang="fr-FR"/>
          </a:p>
        </p:txBody>
      </p:sp>
    </p:spTree>
    <p:extLst>
      <p:ext uri="{BB962C8B-B14F-4D97-AF65-F5344CB8AC3E}">
        <p14:creationId xmlns:p14="http://schemas.microsoft.com/office/powerpoint/2010/main" val="3123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a:t>
            </a:r>
            <a:r>
              <a:rPr lang="fr-FR" baseline="0" dirty="0" smtClean="0"/>
              <a:t> </a:t>
            </a:r>
            <a:r>
              <a:rPr lang="fr-FR" baseline="0" dirty="0" err="1" smtClean="0"/>
              <a:t>WebService</a:t>
            </a:r>
            <a:r>
              <a:rPr lang="fr-FR" baseline="0" dirty="0" smtClean="0"/>
              <a:t> : </a:t>
            </a:r>
          </a:p>
          <a:p>
            <a:r>
              <a:rPr lang="fr-FR" baseline="0" dirty="0" smtClean="0"/>
              <a:t>Interopérabilité : la partie ergonomie visible par les utilisateurs est séparée de façon nette de la partie serveur réalisant les différents traitements de l’application. Cela permet notamment d’avoir un serveur robuste accessible par un client dont la technologie peut évolué sans impacte sur le serveur. La maintenabilité du serveur et du client sont simplifié l’un n’impactant pas l’autre tant que l’accès au serveur reste le même.</a:t>
            </a:r>
          </a:p>
          <a:p>
            <a:r>
              <a:rPr lang="fr-FR" baseline="0" dirty="0" err="1" smtClean="0"/>
              <a:t>Spring</a:t>
            </a:r>
            <a:r>
              <a:rPr lang="fr-FR" baseline="0" dirty="0" smtClean="0"/>
              <a:t> </a:t>
            </a:r>
            <a:r>
              <a:rPr lang="fr-FR" baseline="0" dirty="0" smtClean="0">
                <a:sym typeface="Wingdings" panose="05000000000000000000" pitchFamily="2" charset="2"/>
              </a:rPr>
              <a:t> </a:t>
            </a:r>
            <a:r>
              <a:rPr lang="fr-FR" baseline="0" dirty="0" err="1" smtClean="0">
                <a:sym typeface="Wingdings" panose="05000000000000000000" pitchFamily="2" charset="2"/>
              </a:rPr>
              <a:t>framework</a:t>
            </a:r>
            <a:r>
              <a:rPr lang="fr-FR" baseline="0" dirty="0" smtClean="0">
                <a:sym typeface="Wingdings" panose="05000000000000000000" pitchFamily="2" charset="2"/>
              </a:rPr>
              <a:t> augmentant grandement la productivité </a:t>
            </a:r>
            <a:r>
              <a:rPr lang="fr-FR" baseline="0" dirty="0" err="1" smtClean="0">
                <a:sym typeface="Wingdings" panose="05000000000000000000" pitchFamily="2" charset="2"/>
              </a:rPr>
              <a:t>notament</a:t>
            </a:r>
            <a:r>
              <a:rPr lang="fr-FR" baseline="0" dirty="0" smtClean="0">
                <a:sym typeface="Wingdings" panose="05000000000000000000" pitchFamily="2" charset="2"/>
              </a:rPr>
              <a:t> grâce à l’</a:t>
            </a:r>
            <a:r>
              <a:rPr lang="fr-FR" baseline="0" dirty="0" err="1" smtClean="0">
                <a:sym typeface="Wingdings" panose="05000000000000000000" pitchFamily="2" charset="2"/>
              </a:rPr>
              <a:t>invertion</a:t>
            </a:r>
            <a:r>
              <a:rPr lang="fr-FR" baseline="0" dirty="0" smtClean="0">
                <a:sym typeface="Wingdings" panose="05000000000000000000" pitchFamily="2" charset="2"/>
              </a:rPr>
              <a:t> de contrôle et à la gestion de dépendance (on se concentre plus sur le code fonctionnel et non technique)</a:t>
            </a:r>
          </a:p>
          <a:p>
            <a:r>
              <a:rPr lang="fr-FR" baseline="0" dirty="0" smtClean="0">
                <a:sym typeface="Wingdings" panose="05000000000000000000" pitchFamily="2" charset="2"/>
              </a:rPr>
              <a:t>JPA  </a:t>
            </a:r>
            <a:r>
              <a:rPr lang="fr-FR" baseline="0" dirty="0" err="1" smtClean="0">
                <a:sym typeface="Wingdings" panose="05000000000000000000" pitchFamily="2" charset="2"/>
              </a:rPr>
              <a:t>framework</a:t>
            </a:r>
            <a:r>
              <a:rPr lang="fr-FR" baseline="0" dirty="0" smtClean="0">
                <a:sym typeface="Wingdings" panose="05000000000000000000" pitchFamily="2" charset="2"/>
              </a:rPr>
              <a:t> stable et robuste permettant une communication simplifiée avec la base de donnée</a:t>
            </a:r>
          </a:p>
          <a:p>
            <a:r>
              <a:rPr lang="fr-FR" baseline="0" dirty="0" smtClean="0">
                <a:sym typeface="Wingdings" panose="05000000000000000000" pitchFamily="2" charset="2"/>
              </a:rPr>
              <a:t>MySQL  Serveur de Base de donnée relationnelle</a:t>
            </a:r>
            <a:endParaRPr lang="fr-FR" dirty="0"/>
          </a:p>
        </p:txBody>
      </p:sp>
      <p:sp>
        <p:nvSpPr>
          <p:cNvPr id="4" name="Espace réservé du numéro de diapositive 3"/>
          <p:cNvSpPr>
            <a:spLocks noGrp="1"/>
          </p:cNvSpPr>
          <p:nvPr>
            <p:ph type="sldNum" sz="quarter" idx="10"/>
          </p:nvPr>
        </p:nvSpPr>
        <p:spPr/>
        <p:txBody>
          <a:bodyPr/>
          <a:lstStyle/>
          <a:p>
            <a:fld id="{10520F85-6D79-4A6E-97B6-64A224938D7A}" type="slidenum">
              <a:rPr lang="fr-FR" smtClean="0"/>
              <a:t>32</a:t>
            </a:fld>
            <a:endParaRPr lang="fr-FR"/>
          </a:p>
        </p:txBody>
      </p:sp>
    </p:spTree>
    <p:extLst>
      <p:ext uri="{BB962C8B-B14F-4D97-AF65-F5344CB8AC3E}">
        <p14:creationId xmlns:p14="http://schemas.microsoft.com/office/powerpoint/2010/main" val="287760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0520F85-6D79-4A6E-97B6-64A224938D7A}" type="slidenum">
              <a:rPr lang="fr-FR" smtClean="0"/>
              <a:t>33</a:t>
            </a:fld>
            <a:endParaRPr lang="fr-FR"/>
          </a:p>
        </p:txBody>
      </p:sp>
    </p:spTree>
    <p:extLst>
      <p:ext uri="{BB962C8B-B14F-4D97-AF65-F5344CB8AC3E}">
        <p14:creationId xmlns:p14="http://schemas.microsoft.com/office/powerpoint/2010/main" val="3065783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9" name="Title 8"/>
          <p:cNvSpPr>
            <a:spLocks noGrp="1"/>
          </p:cNvSpPr>
          <p:nvPr>
            <p:ph type="ctrTitle"/>
          </p:nvPr>
        </p:nvSpPr>
        <p:spPr>
          <a:xfrm>
            <a:off x="685800" y="1752603"/>
            <a:ext cx="7772400" cy="1829761"/>
          </a:xfrm>
        </p:spPr>
        <p:txBody>
          <a:bodyPr vert="horz" anchor="b">
            <a:normAutofit/>
            <a:scene3d>
              <a:camera prst="orthographicFront"/>
              <a:lightRig rig="soft" dir="t"/>
            </a:scene3d>
            <a:sp3d prstMaterial="softEdge">
              <a:bevelT w="25400" h="25400"/>
            </a:sp3d>
          </a:bodyPr>
          <a:lstStyle>
            <a:lvl1pPr algn="r">
              <a:defRPr sz="3600" b="1">
                <a:solidFill>
                  <a:schemeClr val="tx2"/>
                </a:solidFill>
                <a:effectLst>
                  <a:outerShdw blurRad="31750" dist="25400" dir="5400000" algn="tl" rotWithShape="0">
                    <a:srgbClr val="000000">
                      <a:alpha val="25000"/>
                    </a:srgbClr>
                  </a:outerShdw>
                </a:effectLst>
              </a:defRPr>
            </a:lvl1pPr>
            <a:extLst/>
          </a:lstStyle>
          <a:p>
            <a:r>
              <a:rPr kumimoji="0" lang="fr-FR"/>
              <a:t>Modifiez le style du titre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48006" indent="0" algn="r">
              <a:buNone/>
              <a:defRPr>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kumimoji="0" lang="fr-FR"/>
              <a:t>Modifier le style des sous-titres du masque</a:t>
            </a:r>
            <a:endParaRPr kumimoji="0" lang="en-US"/>
          </a:p>
        </p:txBody>
      </p:sp>
      <p:grpSp>
        <p:nvGrpSpPr>
          <p:cNvPr id="2" name="Group 1"/>
          <p:cNvGrpSpPr/>
          <p:nvPr/>
        </p:nvGrpSpPr>
        <p:grpSpPr>
          <a:xfrm>
            <a:off x="-3764"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35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sz="135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sz="135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35B2321-D044-4F85-B1B0-134AEF97E543}" type="datetimeFigureOut">
              <a:rPr lang="fr-FR" smtClean="0"/>
              <a:t>24/05/2018</a:t>
            </a:fld>
            <a:endParaRPr lang="fr-F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fr-F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B79E2DF-9F51-4E1E-8B32-10E8C166E0BD}" type="slidenum">
              <a:rPr lang="fr-FR" smtClean="0"/>
              <a:t>‹N°›</a:t>
            </a:fld>
            <a:endParaRPr lang="fr-FR"/>
          </a:p>
        </p:txBody>
      </p:sp>
    </p:spTree>
    <p:extLst>
      <p:ext uri="{BB962C8B-B14F-4D97-AF65-F5344CB8AC3E}">
        <p14:creationId xmlns:p14="http://schemas.microsoft.com/office/powerpoint/2010/main" val="317043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fr-FR"/>
              <a:t>Modifiez le style du titre</a:t>
            </a:r>
            <a:endParaRPr kumimoji="0" lang="en-US"/>
          </a:p>
        </p:txBody>
      </p:sp>
      <p:sp>
        <p:nvSpPr>
          <p:cNvPr id="3" name="Vertical Text Placeholder 2"/>
          <p:cNvSpPr>
            <a:spLocks noGrp="1"/>
          </p:cNvSpPr>
          <p:nvPr>
            <p:ph type="body" orient="vert" idx="1"/>
          </p:nvPr>
        </p:nvSpPr>
        <p:spPr>
          <a:xfrm>
            <a:off x="457200" y="1481331"/>
            <a:ext cx="8229600" cy="4386071"/>
          </a:xfrm>
        </p:spPr>
        <p:txBody>
          <a:bodyPr vert="eaVer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Date Placeholder 3"/>
          <p:cNvSpPr>
            <a:spLocks noGrp="1"/>
          </p:cNvSpPr>
          <p:nvPr>
            <p:ph type="dt" sz="half" idx="10"/>
          </p:nvPr>
        </p:nvSpPr>
        <p:spPr/>
        <p:txBody>
          <a:bodyPr/>
          <a:lstStyle/>
          <a:p>
            <a:fld id="{735B2321-D044-4F85-B1B0-134AEF97E543}" type="datetimeFigureOut">
              <a:rPr lang="fr-FR" smtClean="0"/>
              <a:t>24/05/2018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B79E2DF-9F51-4E1E-8B32-10E8C166E0BD}" type="slidenum">
              <a:rPr lang="fr-FR" smtClean="0"/>
              <a:t>‹N°›</a:t>
            </a:fld>
            <a:endParaRPr lang="fr-FR"/>
          </a:p>
        </p:txBody>
      </p:sp>
    </p:spTree>
    <p:extLst>
      <p:ext uri="{BB962C8B-B14F-4D97-AF65-F5344CB8AC3E}">
        <p14:creationId xmlns:p14="http://schemas.microsoft.com/office/powerpoint/2010/main" val="382200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2"/>
            <a:ext cx="1777470" cy="5592761"/>
          </a:xfrm>
        </p:spPr>
        <p:txBody>
          <a:bodyPr vert="eaVert"/>
          <a:lstStyle/>
          <a:p>
            <a:r>
              <a:rPr kumimoji="0" lang="fr-FR"/>
              <a:t>Modifiez le style du titre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Date Placeholder 3"/>
          <p:cNvSpPr>
            <a:spLocks noGrp="1"/>
          </p:cNvSpPr>
          <p:nvPr>
            <p:ph type="dt" sz="half" idx="10"/>
          </p:nvPr>
        </p:nvSpPr>
        <p:spPr/>
        <p:txBody>
          <a:bodyPr/>
          <a:lstStyle/>
          <a:p>
            <a:fld id="{735B2321-D044-4F85-B1B0-134AEF97E543}" type="datetimeFigureOut">
              <a:rPr lang="fr-FR" smtClean="0"/>
              <a:t>24/05/2018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B79E2DF-9F51-4E1E-8B32-10E8C166E0BD}" type="slidenum">
              <a:rPr lang="fr-FR" smtClean="0"/>
              <a:t>‹N°›</a:t>
            </a:fld>
            <a:endParaRPr lang="fr-FR"/>
          </a:p>
        </p:txBody>
      </p:sp>
    </p:spTree>
    <p:extLst>
      <p:ext uri="{BB962C8B-B14F-4D97-AF65-F5344CB8AC3E}">
        <p14:creationId xmlns:p14="http://schemas.microsoft.com/office/powerpoint/2010/main" val="51198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Date Placeholder 3"/>
          <p:cNvSpPr>
            <a:spLocks noGrp="1"/>
          </p:cNvSpPr>
          <p:nvPr>
            <p:ph type="dt" sz="half" idx="10"/>
          </p:nvPr>
        </p:nvSpPr>
        <p:spPr/>
        <p:txBody>
          <a:bodyPr/>
          <a:lstStyle/>
          <a:p>
            <a:fld id="{735B2321-D044-4F85-B1B0-134AEF97E543}" type="datetimeFigureOut">
              <a:rPr lang="fr-FR" smtClean="0"/>
              <a:t>24/05/2018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B79E2DF-9F51-4E1E-8B32-10E8C166E0BD}" type="slidenum">
              <a:rPr lang="fr-FR" smtClean="0"/>
              <a:t>‹N°›</a:t>
            </a:fld>
            <a:endParaRPr lang="fr-FR"/>
          </a:p>
        </p:txBody>
      </p:sp>
      <p:sp>
        <p:nvSpPr>
          <p:cNvPr id="7" name="Title 6"/>
          <p:cNvSpPr>
            <a:spLocks noGrp="1"/>
          </p:cNvSpPr>
          <p:nvPr>
            <p:ph type="title"/>
          </p:nvPr>
        </p:nvSpPr>
        <p:spPr/>
        <p:txBody>
          <a:bodyPr rtlCol="0"/>
          <a:lstStyle/>
          <a:p>
            <a:r>
              <a:rPr kumimoji="0" lang="fr-FR"/>
              <a:t>Modifiez le style du titre</a:t>
            </a:r>
            <a:endParaRPr kumimoji="0" lang="en-US"/>
          </a:p>
        </p:txBody>
      </p:sp>
    </p:spTree>
    <p:extLst>
      <p:ext uri="{BB962C8B-B14F-4D97-AF65-F5344CB8AC3E}">
        <p14:creationId xmlns:p14="http://schemas.microsoft.com/office/powerpoint/2010/main" val="103867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3600" b="1" cap="none" baseline="0">
                <a:effectLst>
                  <a:outerShdw blurRad="31750" dist="25400" dir="5400000" algn="tl" rotWithShape="0">
                    <a:srgbClr val="000000">
                      <a:alpha val="25000"/>
                    </a:srgbClr>
                  </a:outerShdw>
                </a:effectLst>
              </a:defRPr>
            </a:lvl1pPr>
            <a:extLst/>
          </a:lstStyle>
          <a:p>
            <a:r>
              <a:rPr kumimoji="0" lang="fr-FR"/>
              <a:t>Modifiez le style du titre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1725">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extLst/>
          </a:lstStyle>
          <a:p>
            <a:pPr lvl="0" eaLnBrk="1" latinLnBrk="0" hangingPunct="1"/>
            <a:r>
              <a:rPr kumimoji="0" lang="fr-FR"/>
              <a:t>Modifier les styles du texte du masque</a:t>
            </a:r>
          </a:p>
        </p:txBody>
      </p:sp>
      <p:sp>
        <p:nvSpPr>
          <p:cNvPr id="4" name="Date Placeholder 3"/>
          <p:cNvSpPr>
            <a:spLocks noGrp="1"/>
          </p:cNvSpPr>
          <p:nvPr>
            <p:ph type="dt" sz="half" idx="10"/>
          </p:nvPr>
        </p:nvSpPr>
        <p:spPr/>
        <p:txBody>
          <a:bodyPr/>
          <a:lstStyle/>
          <a:p>
            <a:fld id="{735B2321-D044-4F85-B1B0-134AEF97E543}" type="datetimeFigureOut">
              <a:rPr lang="fr-FR" smtClean="0"/>
              <a:t>24/05/2018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B79E2DF-9F51-4E1E-8B32-10E8C166E0BD}" type="slidenum">
              <a:rPr lang="fr-FR" smtClean="0"/>
              <a:t>‹N°›</a:t>
            </a:fld>
            <a:endParaRPr lang="fr-FR"/>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Tree>
    <p:extLst>
      <p:ext uri="{BB962C8B-B14F-4D97-AF65-F5344CB8AC3E}">
        <p14:creationId xmlns:p14="http://schemas.microsoft.com/office/powerpoint/2010/main" val="7764774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30"/>
            <a:ext cx="4038600" cy="4525963"/>
          </a:xfrm>
        </p:spPr>
        <p:txBody>
          <a:bodyPr/>
          <a:lstStyle>
            <a:lvl1pPr>
              <a:defRPr sz="2100"/>
            </a:lvl1pPr>
            <a:lvl2pPr>
              <a:defRPr sz="1800"/>
            </a:lvl2pPr>
            <a:lvl3pPr>
              <a:defRPr sz="1500"/>
            </a:lvl3pPr>
            <a:lvl4pPr>
              <a:defRPr sz="1350"/>
            </a:lvl4pPr>
            <a:lvl5pPr>
              <a:defRPr sz="1350"/>
            </a:lvl5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Content Placeholder 3"/>
          <p:cNvSpPr>
            <a:spLocks noGrp="1"/>
          </p:cNvSpPr>
          <p:nvPr>
            <p:ph sz="half" idx="2"/>
          </p:nvPr>
        </p:nvSpPr>
        <p:spPr>
          <a:xfrm>
            <a:off x="4648200" y="1481330"/>
            <a:ext cx="4038600" cy="4525963"/>
          </a:xfrm>
        </p:spPr>
        <p:txBody>
          <a:bodyPr/>
          <a:lstStyle>
            <a:lvl1pPr>
              <a:defRPr sz="2100"/>
            </a:lvl1pPr>
            <a:lvl2pPr>
              <a:defRPr sz="1800"/>
            </a:lvl2pPr>
            <a:lvl3pPr>
              <a:defRPr sz="1500"/>
            </a:lvl3pPr>
            <a:lvl4pPr>
              <a:defRPr sz="1350"/>
            </a:lvl4pPr>
            <a:lvl5pPr>
              <a:defRPr sz="1350"/>
            </a:lvl5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Date Placeholder 4"/>
          <p:cNvSpPr>
            <a:spLocks noGrp="1"/>
          </p:cNvSpPr>
          <p:nvPr>
            <p:ph type="dt" sz="half" idx="10"/>
          </p:nvPr>
        </p:nvSpPr>
        <p:spPr/>
        <p:txBody>
          <a:bodyPr/>
          <a:lstStyle/>
          <a:p>
            <a:fld id="{735B2321-D044-4F85-B1B0-134AEF97E543}" type="datetimeFigureOut">
              <a:rPr lang="fr-FR" smtClean="0"/>
              <a:t>24/05/2018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B79E2DF-9F51-4E1E-8B32-10E8C166E0BD}" type="slidenum">
              <a:rPr lang="fr-FR" smtClean="0"/>
              <a:t>‹N°›</a:t>
            </a:fld>
            <a:endParaRPr lang="fr-FR"/>
          </a:p>
        </p:txBody>
      </p:sp>
      <p:sp>
        <p:nvSpPr>
          <p:cNvPr id="8" name="Title 7"/>
          <p:cNvSpPr>
            <a:spLocks noGrp="1"/>
          </p:cNvSpPr>
          <p:nvPr>
            <p:ph type="title"/>
          </p:nvPr>
        </p:nvSpPr>
        <p:spPr/>
        <p:txBody>
          <a:bodyPr rtlCol="0"/>
          <a:lstStyle/>
          <a:p>
            <a:r>
              <a:rPr kumimoji="0" lang="fr-FR"/>
              <a:t>Modifiez le style du titre</a:t>
            </a:r>
            <a:endParaRPr kumimoji="0" lang="en-US"/>
          </a:p>
        </p:txBody>
      </p:sp>
    </p:spTree>
    <p:extLst>
      <p:ext uri="{BB962C8B-B14F-4D97-AF65-F5344CB8AC3E}">
        <p14:creationId xmlns:p14="http://schemas.microsoft.com/office/powerpoint/2010/main" val="81040053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fr-FR"/>
              <a:t>Modifiez le style du titre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eaLnBrk="1" latinLnBrk="0" hangingPunct="1"/>
            <a:r>
              <a:rPr kumimoji="0" lang="fr-FR"/>
              <a:t>Modifier les styles du texte du masque</a:t>
            </a:r>
          </a:p>
        </p:txBody>
      </p:sp>
      <p:sp>
        <p:nvSpPr>
          <p:cNvPr id="4" name="Text Placeholder 3"/>
          <p:cNvSpPr>
            <a:spLocks noGrp="1"/>
          </p:cNvSpPr>
          <p:nvPr>
            <p:ph type="body" sz="half" idx="3"/>
          </p:nvPr>
        </p:nvSpPr>
        <p:spPr>
          <a:xfrm>
            <a:off x="4645027"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eaLnBrk="1" latinLnBrk="0" hangingPunct="1"/>
            <a:r>
              <a:rPr kumimoji="0" lang="fr-FR"/>
              <a:t>Modifier les styles du texte du masque</a:t>
            </a:r>
          </a:p>
        </p:txBody>
      </p:sp>
      <p:sp>
        <p:nvSpPr>
          <p:cNvPr id="5" name="Content Placeholder 4"/>
          <p:cNvSpPr>
            <a:spLocks noGrp="1"/>
          </p:cNvSpPr>
          <p:nvPr>
            <p:ph sz="quarter" idx="2"/>
          </p:nvPr>
        </p:nvSpPr>
        <p:spPr>
          <a:xfrm>
            <a:off x="457200" y="1444296"/>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Content Placeholder 5"/>
          <p:cNvSpPr>
            <a:spLocks noGrp="1"/>
          </p:cNvSpPr>
          <p:nvPr>
            <p:ph sz="quarter" idx="4"/>
          </p:nvPr>
        </p:nvSpPr>
        <p:spPr>
          <a:xfrm>
            <a:off x="4645026" y="1444296"/>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Date Placeholder 6"/>
          <p:cNvSpPr>
            <a:spLocks noGrp="1"/>
          </p:cNvSpPr>
          <p:nvPr>
            <p:ph type="dt" sz="half" idx="10"/>
          </p:nvPr>
        </p:nvSpPr>
        <p:spPr/>
        <p:txBody>
          <a:bodyPr/>
          <a:lstStyle/>
          <a:p>
            <a:fld id="{735B2321-D044-4F85-B1B0-134AEF97E543}" type="datetimeFigureOut">
              <a:rPr lang="fr-FR" smtClean="0"/>
              <a:t>24/05/2018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B79E2DF-9F51-4E1E-8B32-10E8C166E0BD}" type="slidenum">
              <a:rPr lang="fr-FR" smtClean="0"/>
              <a:t>‹N°›</a:t>
            </a:fld>
            <a:endParaRPr lang="fr-FR"/>
          </a:p>
        </p:txBody>
      </p:sp>
    </p:spTree>
    <p:extLst>
      <p:ext uri="{BB962C8B-B14F-4D97-AF65-F5344CB8AC3E}">
        <p14:creationId xmlns:p14="http://schemas.microsoft.com/office/powerpoint/2010/main" val="5106386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5B2321-D044-4F85-B1B0-134AEF97E543}" type="datetimeFigureOut">
              <a:rPr lang="fr-FR" smtClean="0"/>
              <a:t>24/05/2018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B79E2DF-9F51-4E1E-8B32-10E8C166E0BD}" type="slidenum">
              <a:rPr lang="fr-FR" smtClean="0"/>
              <a:t>‹N°›</a:t>
            </a:fld>
            <a:endParaRPr lang="fr-FR"/>
          </a:p>
        </p:txBody>
      </p:sp>
      <p:sp>
        <p:nvSpPr>
          <p:cNvPr id="6" name="Title 5"/>
          <p:cNvSpPr>
            <a:spLocks noGrp="1"/>
          </p:cNvSpPr>
          <p:nvPr>
            <p:ph type="title"/>
          </p:nvPr>
        </p:nvSpPr>
        <p:spPr/>
        <p:txBody>
          <a:bodyPr rtlCol="0"/>
          <a:lstStyle/>
          <a:p>
            <a:r>
              <a:rPr kumimoji="0" lang="fr-FR"/>
              <a:t>Modifiez le style du titre</a:t>
            </a:r>
            <a:endParaRPr kumimoji="0" lang="en-US"/>
          </a:p>
        </p:txBody>
      </p:sp>
    </p:spTree>
    <p:extLst>
      <p:ext uri="{BB962C8B-B14F-4D97-AF65-F5344CB8AC3E}">
        <p14:creationId xmlns:p14="http://schemas.microsoft.com/office/powerpoint/2010/main" val="159599106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B2321-D044-4F85-B1B0-134AEF97E543}" type="datetimeFigureOut">
              <a:rPr lang="fr-FR" smtClean="0"/>
              <a:t>24/05/2018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B79E2DF-9F51-4E1E-8B32-10E8C166E0BD}" type="slidenum">
              <a:rPr lang="fr-FR" smtClean="0"/>
              <a:t>‹N°›</a:t>
            </a:fld>
            <a:endParaRPr lang="fr-FR"/>
          </a:p>
        </p:txBody>
      </p:sp>
    </p:spTree>
    <p:extLst>
      <p:ext uri="{BB962C8B-B14F-4D97-AF65-F5344CB8AC3E}">
        <p14:creationId xmlns:p14="http://schemas.microsoft.com/office/powerpoint/2010/main" val="100224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1875" b="0">
                <a:solidFill>
                  <a:schemeClr val="accent1"/>
                </a:solidFill>
                <a:effectLst/>
              </a:defRPr>
            </a:lvl1pPr>
            <a:extLst/>
          </a:lstStyle>
          <a:p>
            <a:r>
              <a:rPr kumimoji="0" lang="fr-FR"/>
              <a:t>Modifiez le style du titre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eaLnBrk="1" latinLnBrk="0" hangingPunct="1"/>
            <a:r>
              <a:rPr kumimoji="0" lang="fr-FR"/>
              <a:t>Modifier les styles du texte du masque</a:t>
            </a:r>
          </a:p>
        </p:txBody>
      </p:sp>
      <p:sp>
        <p:nvSpPr>
          <p:cNvPr id="4" name="Content Placeholder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eaLnBrk="1" latinLnBrk="0" hangingPunct="1"/>
            <a:r>
              <a:rPr lang="fr-FR"/>
              <a:t>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735B2321-D044-4F85-B1B0-134AEF97E543}" type="datetimeFigureOut">
              <a:rPr lang="fr-FR" smtClean="0"/>
              <a:t>24/05/2018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B79E2DF-9F51-4E1E-8B32-10E8C166E0BD}" type="slidenum">
              <a:rPr lang="fr-FR" smtClean="0"/>
              <a:t>‹N°›</a:t>
            </a:fld>
            <a:endParaRPr lang="fr-FR"/>
          </a:p>
        </p:txBody>
      </p:sp>
    </p:spTree>
    <p:extLst>
      <p:ext uri="{BB962C8B-B14F-4D97-AF65-F5344CB8AC3E}">
        <p14:creationId xmlns:p14="http://schemas.microsoft.com/office/powerpoint/2010/main" val="369352066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3716" indent="0" algn="r">
              <a:buNone/>
              <a:defRPr sz="1050"/>
            </a:lvl1pPr>
            <a:lvl2pPr>
              <a:defRPr sz="900"/>
            </a:lvl2pPr>
            <a:lvl3pPr>
              <a:defRPr sz="750"/>
            </a:lvl3pPr>
            <a:lvl4pPr>
              <a:defRPr sz="675"/>
            </a:lvl4pPr>
            <a:lvl5pPr>
              <a:defRPr sz="675"/>
            </a:lvl5pPr>
            <a:extLst/>
          </a:lstStyle>
          <a:p>
            <a:pPr lvl="0" eaLnBrk="1" latinLnBrk="0" hangingPunct="1"/>
            <a:r>
              <a:rPr kumimoji="0" lang="fr-FR"/>
              <a:t>Modifier les styles du texte du masque</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2400"/>
            </a:lvl1pPr>
            <a:extLst/>
          </a:lstStyle>
          <a:p>
            <a:r>
              <a:rPr kumimoji="0" lang="fr-FR"/>
              <a:t>Cliquez sur l'icône pour ajouter une image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35B2321-D044-4F85-B1B0-134AEF97E543}" type="datetimeFigureOut">
              <a:rPr lang="fr-FR" smtClean="0"/>
              <a:t>24/05/2018</a:t>
            </a:fld>
            <a:endParaRPr lang="fr-FR"/>
          </a:p>
        </p:txBody>
      </p:sp>
      <p:sp>
        <p:nvSpPr>
          <p:cNvPr id="6" name="Footer Placeholder 5"/>
          <p:cNvSpPr>
            <a:spLocks noGrp="1"/>
          </p:cNvSpPr>
          <p:nvPr>
            <p:ph type="ftr" sz="quarter" idx="11"/>
          </p:nvPr>
        </p:nvSpPr>
        <p:spPr>
          <a:xfrm>
            <a:off x="4380073" y="6407946"/>
            <a:ext cx="2350681" cy="365125"/>
          </a:xfrm>
        </p:spPr>
        <p:txBody>
          <a:bodyPr/>
          <a:lstStyle>
            <a:lvl1pPr>
              <a:defRPr>
                <a:solidFill>
                  <a:schemeClr val="tx1"/>
                </a:solidFill>
              </a:defRPr>
            </a:lvl1pPr>
            <a:extLst/>
          </a:lstStyle>
          <a:p>
            <a:endParaRPr lang="fr-F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B79E2DF-9F51-4E1E-8B32-10E8C166E0BD}" type="slidenum">
              <a:rPr lang="fr-FR" smtClean="0"/>
              <a:t>‹N°›</a:t>
            </a:fld>
            <a:endParaRPr lang="fr-FR"/>
          </a:p>
        </p:txBody>
      </p:sp>
      <p:sp>
        <p:nvSpPr>
          <p:cNvPr id="2" name="Title 1"/>
          <p:cNvSpPr>
            <a:spLocks noGrp="1"/>
          </p:cNvSpPr>
          <p:nvPr>
            <p:ph type="title"/>
          </p:nvPr>
        </p:nvSpPr>
        <p:spPr>
          <a:xfrm>
            <a:off x="228601" y="4865122"/>
            <a:ext cx="8075432" cy="562672"/>
          </a:xfrm>
          <a:noFill/>
        </p:spPr>
        <p:txBody>
          <a:bodyPr anchor="t">
            <a:sp3d prstMaterial="softEdge"/>
          </a:bodyPr>
          <a:lstStyle>
            <a:lvl1pPr marR="0" algn="r">
              <a:buNone/>
              <a:defRPr sz="2250" b="0">
                <a:solidFill>
                  <a:schemeClr val="accent1"/>
                </a:solidFill>
                <a:effectLst>
                  <a:outerShdw blurRad="50800" dist="25000" dir="5400000" algn="t" rotWithShape="0">
                    <a:prstClr val="black">
                      <a:alpha val="45000"/>
                    </a:prstClr>
                  </a:outerShdw>
                </a:effectLst>
              </a:defRPr>
            </a:lvl1pPr>
            <a:extLst/>
          </a:lstStyle>
          <a:p>
            <a:r>
              <a:rPr kumimoji="0" lang="fr-FR"/>
              <a:t>Modifiez le style du titre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580" tIns="34290" rIns="68580" bIns="34290" anchor="ctr" compatLnSpc="1"/>
          <a:lstStyle/>
          <a:p>
            <a:pPr algn="ctr" eaLnBrk="1" latinLnBrk="0" hangingPunct="1"/>
            <a:endParaRPr kumimoji="0" lang="en-US" sz="1350"/>
          </a:p>
        </p:txBody>
      </p:sp>
      <p:cxnSp>
        <p:nvCxnSpPr>
          <p:cNvPr id="11" name="Straight Connector 10"/>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sz="1350"/>
          </a:p>
        </p:txBody>
      </p:sp>
    </p:spTree>
    <p:extLst>
      <p:ext uri="{BB962C8B-B14F-4D97-AF65-F5344CB8AC3E}">
        <p14:creationId xmlns:p14="http://schemas.microsoft.com/office/powerpoint/2010/main" val="1662981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68580" tIns="34290" rIns="68580" bIns="34290" anchor="t" compatLnSpc="1"/>
          <a:lstStyle/>
          <a:p>
            <a:endParaRPr kumimoji="0" lang="en-US" sz="135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68580" tIns="34290" rIns="68580" bIns="34290" anchor="ctr" compatLnSpc="1"/>
          <a:lstStyle/>
          <a:p>
            <a:pPr algn="ctr" eaLnBrk="1" latinLnBrk="0" hangingPunct="1"/>
            <a:endParaRPr kumimoji="0" lang="en-US" sz="1350"/>
          </a:p>
        </p:txBody>
      </p:sp>
      <p:cxnSp>
        <p:nvCxnSpPr>
          <p:cNvPr id="15" name="Straight Connector 14"/>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fr-FR"/>
              <a:t>Modifiez le style du titre</a:t>
            </a:r>
            <a:endParaRPr kumimoji="0" lang="en-US"/>
          </a:p>
        </p:txBody>
      </p:sp>
      <p:sp>
        <p:nvSpPr>
          <p:cNvPr id="30" name="Text Placeholder 29"/>
          <p:cNvSpPr>
            <a:spLocks noGrp="1"/>
          </p:cNvSpPr>
          <p:nvPr>
            <p:ph type="body" idx="1"/>
          </p:nvPr>
        </p:nvSpPr>
        <p:spPr>
          <a:xfrm>
            <a:off x="457200" y="1481330"/>
            <a:ext cx="8229600" cy="4525963"/>
          </a:xfrm>
          <a:prstGeom prst="rect">
            <a:avLst/>
          </a:prstGeom>
        </p:spPr>
        <p:txBody>
          <a:bodyPr vert="horz">
            <a:normAutofit/>
          </a:bodyPr>
          <a:lstStyle/>
          <a:p>
            <a:pPr lvl="0" eaLnBrk="1" latinLnBrk="0" hangingPunct="1"/>
            <a:r>
              <a:rPr kumimoji="0" lang="fr-FR"/>
              <a:t>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750">
                <a:solidFill>
                  <a:schemeClr val="tx1"/>
                </a:solidFill>
              </a:defRPr>
            </a:lvl1pPr>
            <a:extLst/>
          </a:lstStyle>
          <a:p>
            <a:fld id="{735B2321-D044-4F85-B1B0-134AEF97E543}" type="datetimeFigureOut">
              <a:rPr lang="fr-FR" smtClean="0"/>
              <a:t>24/05/2018</a:t>
            </a:fld>
            <a:endParaRPr lang="fr-FR"/>
          </a:p>
        </p:txBody>
      </p:sp>
      <p:sp>
        <p:nvSpPr>
          <p:cNvPr id="22" name="Footer Placeholder 21"/>
          <p:cNvSpPr>
            <a:spLocks noGrp="1"/>
          </p:cNvSpPr>
          <p:nvPr>
            <p:ph type="ftr" sz="quarter" idx="3"/>
          </p:nvPr>
        </p:nvSpPr>
        <p:spPr>
          <a:xfrm>
            <a:off x="4380073" y="6407946"/>
            <a:ext cx="2350681" cy="365125"/>
          </a:xfrm>
          <a:prstGeom prst="rect">
            <a:avLst/>
          </a:prstGeom>
        </p:spPr>
        <p:txBody>
          <a:bodyPr vert="horz" anchor="b"/>
          <a:lstStyle>
            <a:lvl1pPr algn="r" eaLnBrk="1" latinLnBrk="0" hangingPunct="1">
              <a:defRPr kumimoji="0" sz="750">
                <a:solidFill>
                  <a:schemeClr val="tx1"/>
                </a:solidFill>
              </a:defRPr>
            </a:lvl1pPr>
            <a:extLst/>
          </a:lstStyle>
          <a:p>
            <a:endParaRPr lang="fr-FR"/>
          </a:p>
        </p:txBody>
      </p:sp>
      <p:sp>
        <p:nvSpPr>
          <p:cNvPr id="18" name="Slide Number Placeholder 17"/>
          <p:cNvSpPr>
            <a:spLocks noGrp="1"/>
          </p:cNvSpPr>
          <p:nvPr>
            <p:ph type="sldNum" sz="quarter" idx="4"/>
          </p:nvPr>
        </p:nvSpPr>
        <p:spPr>
          <a:xfrm>
            <a:off x="8647272" y="6407946"/>
            <a:ext cx="365760" cy="365125"/>
          </a:xfrm>
          <a:prstGeom prst="rect">
            <a:avLst/>
          </a:prstGeom>
        </p:spPr>
        <p:txBody>
          <a:bodyPr vert="horz" anchor="b"/>
          <a:lstStyle>
            <a:lvl1pPr algn="r" eaLnBrk="1" latinLnBrk="0" hangingPunct="1">
              <a:defRPr kumimoji="0" sz="750" b="0">
                <a:solidFill>
                  <a:schemeClr val="tx1"/>
                </a:solidFill>
              </a:defRPr>
            </a:lvl1pPr>
            <a:extLst/>
          </a:lstStyle>
          <a:p>
            <a:fld id="{CB79E2DF-9F51-4E1E-8B32-10E8C166E0BD}" type="slidenum">
              <a:rPr lang="fr-FR" smtClean="0"/>
              <a:t>‹N°›</a:t>
            </a:fld>
            <a:endParaRPr lang="fr-FR"/>
          </a:p>
        </p:txBody>
      </p:sp>
    </p:spTree>
    <p:extLst>
      <p:ext uri="{BB962C8B-B14F-4D97-AF65-F5344CB8AC3E}">
        <p14:creationId xmlns:p14="http://schemas.microsoft.com/office/powerpoint/2010/main" val="22244635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eaLnBrk="1" latinLnBrk="0" hangingPunct="1">
        <a:spcBef>
          <a:spcPct val="0"/>
        </a:spcBef>
        <a:buNone/>
        <a:defRPr kumimoji="0" sz="3075"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 dirty="0"/>
              <a:t>ProxiBanqueSI</a:t>
            </a:r>
            <a:endParaRPr lang="fr-FR" dirty="0"/>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67842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633794" y="1325880"/>
            <a:ext cx="5849418"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contenu 1"/>
          <p:cNvSpPr>
            <a:spLocks noGrp="1"/>
          </p:cNvSpPr>
          <p:nvPr>
            <p:ph idx="1"/>
          </p:nvPr>
        </p:nvSpPr>
        <p:spPr>
          <a:xfrm>
            <a:off x="633795" y="1326113"/>
            <a:ext cx="8229600" cy="4752071"/>
          </a:xfrm>
        </p:spPr>
        <p:txBody>
          <a:bodyPr/>
          <a:lstStyle/>
          <a:p>
            <a:pPr marL="82296" indent="0">
              <a:buNone/>
            </a:pPr>
            <a:r>
              <a:rPr lang="fr-FR" dirty="0" smtClean="0"/>
              <a:t>Client		    web service		    Serveur</a:t>
            </a:r>
            <a:endParaRPr lang="fr-FR" dirty="0"/>
          </a:p>
        </p:txBody>
      </p:sp>
      <p:sp>
        <p:nvSpPr>
          <p:cNvPr id="3" name="Titre 2"/>
          <p:cNvSpPr>
            <a:spLocks noGrp="1"/>
          </p:cNvSpPr>
          <p:nvPr>
            <p:ph type="title"/>
          </p:nvPr>
        </p:nvSpPr>
        <p:spPr/>
        <p:txBody>
          <a:bodyPr/>
          <a:lstStyle/>
          <a:p>
            <a:r>
              <a:rPr lang="fr-FR" dirty="0" smtClean="0"/>
              <a:t>Conception: Architecture n-tiers</a:t>
            </a:r>
            <a:endParaRPr lang="fr-FR" dirty="0"/>
          </a:p>
        </p:txBody>
      </p:sp>
      <p:sp>
        <p:nvSpPr>
          <p:cNvPr id="4" name="Rectangle 3"/>
          <p:cNvSpPr/>
          <p:nvPr/>
        </p:nvSpPr>
        <p:spPr>
          <a:xfrm>
            <a:off x="1090206" y="1836791"/>
            <a:ext cx="2078182" cy="72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Métier</a:t>
            </a:r>
            <a:endParaRPr lang="fr-FR" dirty="0"/>
          </a:p>
        </p:txBody>
      </p:sp>
      <p:sp>
        <p:nvSpPr>
          <p:cNvPr id="6" name="Rectangle 5"/>
          <p:cNvSpPr/>
          <p:nvPr/>
        </p:nvSpPr>
        <p:spPr>
          <a:xfrm rot="16200000">
            <a:off x="1628601" y="3460466"/>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Service</a:t>
            </a:r>
            <a:endParaRPr lang="fr-FR" dirty="0"/>
          </a:p>
        </p:txBody>
      </p:sp>
      <p:sp>
        <p:nvSpPr>
          <p:cNvPr id="8" name="Rectangle 7"/>
          <p:cNvSpPr/>
          <p:nvPr/>
        </p:nvSpPr>
        <p:spPr>
          <a:xfrm>
            <a:off x="4566219" y="1859922"/>
            <a:ext cx="2078182" cy="72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Métier</a:t>
            </a:r>
            <a:endParaRPr lang="fr-FR" dirty="0"/>
          </a:p>
        </p:txBody>
      </p:sp>
      <p:sp>
        <p:nvSpPr>
          <p:cNvPr id="11" name="Cylindre 10"/>
          <p:cNvSpPr/>
          <p:nvPr/>
        </p:nvSpPr>
        <p:spPr>
          <a:xfrm>
            <a:off x="7220382" y="2965334"/>
            <a:ext cx="1230283" cy="20781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Base de donnée</a:t>
            </a:r>
            <a:endParaRPr lang="fr-FR" dirty="0"/>
          </a:p>
        </p:txBody>
      </p:sp>
      <p:sp>
        <p:nvSpPr>
          <p:cNvPr id="12" name="Rectangle 11"/>
          <p:cNvSpPr/>
          <p:nvPr/>
        </p:nvSpPr>
        <p:spPr>
          <a:xfrm rot="16200000">
            <a:off x="88789" y="3460463"/>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Présentation</a:t>
            </a:r>
            <a:endParaRPr lang="fr-FR" dirty="0"/>
          </a:p>
        </p:txBody>
      </p:sp>
      <p:sp>
        <p:nvSpPr>
          <p:cNvPr id="13" name="Rectangle 12"/>
          <p:cNvSpPr/>
          <p:nvPr/>
        </p:nvSpPr>
        <p:spPr>
          <a:xfrm rot="16200000">
            <a:off x="3500109" y="3460466"/>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Service</a:t>
            </a:r>
            <a:endParaRPr lang="fr-FR" dirty="0"/>
          </a:p>
        </p:txBody>
      </p:sp>
      <p:sp>
        <p:nvSpPr>
          <p:cNvPr id="14" name="Rectangle 13"/>
          <p:cNvSpPr/>
          <p:nvPr/>
        </p:nvSpPr>
        <p:spPr>
          <a:xfrm rot="16200000">
            <a:off x="5087742" y="3460462"/>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DAO</a:t>
            </a:r>
            <a:endParaRPr lang="fr-FR" dirty="0"/>
          </a:p>
        </p:txBody>
      </p:sp>
      <p:cxnSp>
        <p:nvCxnSpPr>
          <p:cNvPr id="16" name="Connecteur droit 15"/>
          <p:cNvCxnSpPr/>
          <p:nvPr/>
        </p:nvCxnSpPr>
        <p:spPr>
          <a:xfrm flipH="1">
            <a:off x="3627120" y="1158240"/>
            <a:ext cx="60961" cy="491994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1" name="Double flèche horizontale 40"/>
          <p:cNvSpPr/>
          <p:nvPr/>
        </p:nvSpPr>
        <p:spPr>
          <a:xfrm>
            <a:off x="4797944" y="3341716"/>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Double flèche horizontale 41"/>
          <p:cNvSpPr/>
          <p:nvPr/>
        </p:nvSpPr>
        <p:spPr>
          <a:xfrm>
            <a:off x="6483212" y="3468349"/>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Double flèche horizontale 42"/>
          <p:cNvSpPr/>
          <p:nvPr/>
        </p:nvSpPr>
        <p:spPr>
          <a:xfrm>
            <a:off x="1367005" y="3241963"/>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Double flèche horizontale 43"/>
          <p:cNvSpPr/>
          <p:nvPr/>
        </p:nvSpPr>
        <p:spPr>
          <a:xfrm>
            <a:off x="3047351" y="3241963"/>
            <a:ext cx="1266953"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Double flèche horizontale 44"/>
          <p:cNvSpPr/>
          <p:nvPr/>
        </p:nvSpPr>
        <p:spPr>
          <a:xfrm>
            <a:off x="6468357" y="4604104"/>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Double flèche horizontale 45"/>
          <p:cNvSpPr/>
          <p:nvPr/>
        </p:nvSpPr>
        <p:spPr>
          <a:xfrm>
            <a:off x="4880723" y="4609902"/>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Double flèche horizontale 46"/>
          <p:cNvSpPr/>
          <p:nvPr/>
        </p:nvSpPr>
        <p:spPr>
          <a:xfrm>
            <a:off x="3077377" y="4737490"/>
            <a:ext cx="1220052"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Double flèche horizontale 47"/>
          <p:cNvSpPr/>
          <p:nvPr/>
        </p:nvSpPr>
        <p:spPr>
          <a:xfrm>
            <a:off x="1432495" y="4737490"/>
            <a:ext cx="100434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Double flèche horizontale 48"/>
          <p:cNvSpPr/>
          <p:nvPr/>
        </p:nvSpPr>
        <p:spPr>
          <a:xfrm rot="16200000">
            <a:off x="5920921" y="2658687"/>
            <a:ext cx="67056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Double flèche horizontale 49"/>
          <p:cNvSpPr/>
          <p:nvPr/>
        </p:nvSpPr>
        <p:spPr>
          <a:xfrm rot="16200000">
            <a:off x="4488616" y="2640490"/>
            <a:ext cx="67056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Double flèche horizontale 50"/>
          <p:cNvSpPr/>
          <p:nvPr/>
        </p:nvSpPr>
        <p:spPr>
          <a:xfrm rot="16200000">
            <a:off x="2435623" y="2637975"/>
            <a:ext cx="67056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Double flèche horizontale 51"/>
          <p:cNvSpPr/>
          <p:nvPr/>
        </p:nvSpPr>
        <p:spPr>
          <a:xfrm rot="16200000">
            <a:off x="1022300" y="2637975"/>
            <a:ext cx="670560" cy="199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7316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633795" y="1326113"/>
            <a:ext cx="8229600" cy="4752071"/>
          </a:xfrm>
        </p:spPr>
        <p:txBody>
          <a:bodyPr/>
          <a:lstStyle/>
          <a:p>
            <a:pPr marL="82296" indent="0">
              <a:buNone/>
            </a:pPr>
            <a:r>
              <a:rPr lang="fr-FR" dirty="0" smtClean="0"/>
              <a:t>			</a:t>
            </a:r>
            <a:endParaRPr lang="fr-FR" dirty="0"/>
          </a:p>
        </p:txBody>
      </p:sp>
      <p:sp>
        <p:nvSpPr>
          <p:cNvPr id="3" name="Titre 2"/>
          <p:cNvSpPr>
            <a:spLocks noGrp="1"/>
          </p:cNvSpPr>
          <p:nvPr>
            <p:ph type="title"/>
          </p:nvPr>
        </p:nvSpPr>
        <p:spPr>
          <a:xfrm>
            <a:off x="116378" y="83026"/>
            <a:ext cx="8229600" cy="809802"/>
          </a:xfrm>
        </p:spPr>
        <p:txBody>
          <a:bodyPr/>
          <a:lstStyle/>
          <a:p>
            <a:r>
              <a:rPr lang="fr-FR" sz="2400" dirty="0" smtClean="0"/>
              <a:t>Environnement</a:t>
            </a:r>
            <a:r>
              <a:rPr lang="fr-FR" dirty="0" smtClean="0"/>
              <a:t> : technique</a:t>
            </a:r>
            <a:endParaRPr lang="fr-FR" dirty="0"/>
          </a:p>
        </p:txBody>
      </p:sp>
      <p:sp>
        <p:nvSpPr>
          <p:cNvPr id="4" name="Rectangle 3"/>
          <p:cNvSpPr/>
          <p:nvPr/>
        </p:nvSpPr>
        <p:spPr>
          <a:xfrm>
            <a:off x="1090206" y="1836791"/>
            <a:ext cx="5451910" cy="72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Métier</a:t>
            </a:r>
            <a:endParaRPr lang="fr-FR" dirty="0"/>
          </a:p>
        </p:txBody>
      </p:sp>
      <p:sp>
        <p:nvSpPr>
          <p:cNvPr id="6" name="Rectangle 5"/>
          <p:cNvSpPr/>
          <p:nvPr/>
        </p:nvSpPr>
        <p:spPr>
          <a:xfrm rot="16200000">
            <a:off x="1628601" y="3460466"/>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ylindre 10"/>
          <p:cNvSpPr/>
          <p:nvPr/>
        </p:nvSpPr>
        <p:spPr>
          <a:xfrm>
            <a:off x="7609965" y="2633006"/>
            <a:ext cx="1383291" cy="24603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Base de donnée</a:t>
            </a:r>
            <a:endParaRPr lang="fr-FR" dirty="0"/>
          </a:p>
        </p:txBody>
      </p:sp>
      <p:sp>
        <p:nvSpPr>
          <p:cNvPr id="12" name="Rectangle 11"/>
          <p:cNvSpPr/>
          <p:nvPr/>
        </p:nvSpPr>
        <p:spPr>
          <a:xfrm rot="16200000">
            <a:off x="88790" y="3460465"/>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rot="16200000">
            <a:off x="3500109" y="3460466"/>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p:cNvSpPr/>
          <p:nvPr/>
        </p:nvSpPr>
        <p:spPr>
          <a:xfrm rot="16200000">
            <a:off x="5011472" y="3460468"/>
            <a:ext cx="2177935" cy="108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15"/>
          <p:cNvCxnSpPr/>
          <p:nvPr/>
        </p:nvCxnSpPr>
        <p:spPr>
          <a:xfrm flipH="1">
            <a:off x="3646271" y="1338349"/>
            <a:ext cx="44580" cy="42561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9" name="Espace réservé du contenu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5074" y="3605151"/>
            <a:ext cx="1338182" cy="558888"/>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0156" y="4169037"/>
            <a:ext cx="1044529" cy="576618"/>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896" y="3156026"/>
            <a:ext cx="670042" cy="67004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2239" y="4155528"/>
            <a:ext cx="670042" cy="670042"/>
          </a:xfrm>
          <a:prstGeom prst="rect">
            <a:avLst/>
          </a:prstGeom>
        </p:spPr>
      </p:pic>
      <p:pic>
        <p:nvPicPr>
          <p:cNvPr id="41" name="Imag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67" y="3457849"/>
            <a:ext cx="1086277" cy="368219"/>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8098" y="1048488"/>
            <a:ext cx="1205575" cy="723345"/>
          </a:xfrm>
          <a:prstGeom prst="rect">
            <a:avLst/>
          </a:prstGeom>
        </p:spPr>
      </p:pic>
      <p:pic>
        <p:nvPicPr>
          <p:cNvPr id="42" name="Imag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6478" y="1889666"/>
            <a:ext cx="622804" cy="622804"/>
          </a:xfrm>
          <a:prstGeom prst="rect">
            <a:avLst/>
          </a:prstGeom>
        </p:spPr>
      </p:pic>
      <p:pic>
        <p:nvPicPr>
          <p:cNvPr id="18" name="Imag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767" y="4054327"/>
            <a:ext cx="1073952" cy="314131"/>
          </a:xfrm>
          <a:prstGeom prst="rect">
            <a:avLst/>
          </a:prstGeom>
        </p:spPr>
      </p:pic>
      <p:pic>
        <p:nvPicPr>
          <p:cNvPr id="19" name="Imag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6929" y="3256061"/>
            <a:ext cx="909367" cy="558866"/>
          </a:xfrm>
          <a:prstGeom prst="rect">
            <a:avLst/>
          </a:prstGeom>
        </p:spPr>
      </p:pic>
      <p:pic>
        <p:nvPicPr>
          <p:cNvPr id="43" name="Imag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8774" y="4155528"/>
            <a:ext cx="909367" cy="558866"/>
          </a:xfrm>
          <a:prstGeom prst="rect">
            <a:avLst/>
          </a:prstGeom>
        </p:spPr>
      </p:pic>
      <p:pic>
        <p:nvPicPr>
          <p:cNvPr id="44" name="Imag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0098" y="3404545"/>
            <a:ext cx="1002733" cy="339900"/>
          </a:xfrm>
          <a:prstGeom prst="rect">
            <a:avLst/>
          </a:prstGeom>
        </p:spPr>
      </p:pic>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010" y="3641958"/>
            <a:ext cx="669641" cy="626438"/>
          </a:xfrm>
          <a:prstGeom prst="rect">
            <a:avLst/>
          </a:prstGeom>
        </p:spPr>
      </p:pic>
      <p:pic>
        <p:nvPicPr>
          <p:cNvPr id="21" name="Imag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9442" y="3817557"/>
            <a:ext cx="775481" cy="337971"/>
          </a:xfrm>
          <a:prstGeom prst="rect">
            <a:avLst/>
          </a:prstGeom>
        </p:spPr>
      </p:pic>
    </p:spTree>
    <p:extLst>
      <p:ext uri="{BB962C8B-B14F-4D97-AF65-F5344CB8AC3E}">
        <p14:creationId xmlns:p14="http://schemas.microsoft.com/office/powerpoint/2010/main" val="121239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54380" y="1417638"/>
            <a:ext cx="7109460" cy="3909929"/>
          </a:xfrm>
          <a:prstGeom prst="rect">
            <a:avLst/>
          </a:prstGeom>
        </p:spPr>
      </p:pic>
      <p:sp>
        <p:nvSpPr>
          <p:cNvPr id="3" name="Titre 2"/>
          <p:cNvSpPr>
            <a:spLocks noGrp="1"/>
          </p:cNvSpPr>
          <p:nvPr>
            <p:ph type="title"/>
          </p:nvPr>
        </p:nvSpPr>
        <p:spPr/>
        <p:txBody>
          <a:bodyPr/>
          <a:lstStyle/>
          <a:p>
            <a:r>
              <a:rPr lang="fr-FR" dirty="0" smtClean="0"/>
              <a:t>Et Maintenant</a:t>
            </a:r>
            <a:endParaRPr lang="fr-FR" dirty="0"/>
          </a:p>
        </p:txBody>
      </p:sp>
    </p:spTree>
    <p:extLst>
      <p:ext uri="{BB962C8B-B14F-4D97-AF65-F5344CB8AC3E}">
        <p14:creationId xmlns:p14="http://schemas.microsoft.com/office/powerpoint/2010/main" val="212278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82296" indent="0">
              <a:buNone/>
            </a:pPr>
            <a:endParaRPr lang="fr-FR" dirty="0"/>
          </a:p>
          <a:p>
            <a:r>
              <a:rPr lang="fr-FR" dirty="0" smtClean="0"/>
              <a:t>Des tests des tests et encore des tests</a:t>
            </a:r>
          </a:p>
          <a:p>
            <a:endParaRPr lang="fr-FR" dirty="0"/>
          </a:p>
          <a:p>
            <a:r>
              <a:rPr lang="fr-FR" dirty="0" smtClean="0"/>
              <a:t>Nouvelle technologie</a:t>
            </a:r>
          </a:p>
          <a:p>
            <a:endParaRPr lang="fr-FR" dirty="0"/>
          </a:p>
          <a:p>
            <a:r>
              <a:rPr lang="fr-FR" dirty="0" smtClean="0"/>
              <a:t>Multi module</a:t>
            </a:r>
          </a:p>
          <a:p>
            <a:endParaRPr lang="fr-FR" dirty="0"/>
          </a:p>
          <a:p>
            <a:r>
              <a:rPr lang="fr-FR" dirty="0" err="1" smtClean="0"/>
              <a:t>Fonctionnalitées</a:t>
            </a:r>
            <a:endParaRPr lang="fr-FR" dirty="0" smtClean="0"/>
          </a:p>
          <a:p>
            <a:endParaRPr lang="fr-FR" dirty="0"/>
          </a:p>
          <a:p>
            <a:endParaRPr lang="fr-FR" dirty="0"/>
          </a:p>
        </p:txBody>
      </p:sp>
      <p:sp>
        <p:nvSpPr>
          <p:cNvPr id="3" name="Titre 2"/>
          <p:cNvSpPr>
            <a:spLocks noGrp="1"/>
          </p:cNvSpPr>
          <p:nvPr>
            <p:ph type="title"/>
          </p:nvPr>
        </p:nvSpPr>
        <p:spPr/>
        <p:txBody>
          <a:bodyPr/>
          <a:lstStyle/>
          <a:p>
            <a:r>
              <a:rPr lang="fr-FR" dirty="0" smtClean="0"/>
              <a:t>Bilan </a:t>
            </a:r>
            <a:endParaRPr lang="fr-FR" dirty="0"/>
          </a:p>
        </p:txBody>
      </p:sp>
    </p:spTree>
    <p:extLst>
      <p:ext uri="{BB962C8B-B14F-4D97-AF65-F5344CB8AC3E}">
        <p14:creationId xmlns:p14="http://schemas.microsoft.com/office/powerpoint/2010/main" val="251691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7092D8C2-0A85-49ED-8031-E058E8ADE43E}"/>
              </a:ext>
            </a:extLst>
          </p:cNvPr>
          <p:cNvSpPr>
            <a:spLocks noGrp="1"/>
          </p:cNvSpPr>
          <p:nvPr>
            <p:ph idx="1"/>
          </p:nvPr>
        </p:nvSpPr>
        <p:spPr>
          <a:xfrm>
            <a:off x="2086235" y="1288708"/>
            <a:ext cx="6705600" cy="5079800"/>
          </a:xfrm>
        </p:spPr>
        <p:txBody>
          <a:bodyPr>
            <a:normAutofit/>
          </a:bodyPr>
          <a:lstStyle/>
          <a:p>
            <a:r>
              <a:rPr lang="fr-FR" u="sng" dirty="0"/>
              <a:t>Formation et diplômes</a:t>
            </a:r>
          </a:p>
          <a:p>
            <a:pPr lvl="1"/>
            <a:r>
              <a:rPr lang="fr-FR" u="sng" dirty="0"/>
              <a:t>2013 - 2016 </a:t>
            </a:r>
          </a:p>
          <a:p>
            <a:pPr marL="473202" lvl="2" indent="0">
              <a:buNone/>
            </a:pPr>
            <a:r>
              <a:rPr lang="fr-FR" dirty="0"/>
              <a:t>Doctorat de Chimie, </a:t>
            </a:r>
            <a:r>
              <a:rPr lang="fr-FR" u="sng" dirty="0"/>
              <a:t>Université Claude-Bernard Lyon1 </a:t>
            </a:r>
          </a:p>
          <a:p>
            <a:pPr marL="473202" lvl="2" indent="0">
              <a:buNone/>
            </a:pPr>
            <a:r>
              <a:rPr lang="fr-FR" dirty="0"/>
              <a:t>IRCELYON, Lyon (France)</a:t>
            </a:r>
          </a:p>
          <a:p>
            <a:pPr lvl="1"/>
            <a:endParaRPr lang="fr-FR" dirty="0"/>
          </a:p>
          <a:p>
            <a:pPr lvl="1"/>
            <a:endParaRPr lang="fr-FR" dirty="0"/>
          </a:p>
          <a:p>
            <a:pPr marL="473202" lvl="2" indent="0">
              <a:buNone/>
            </a:pPr>
            <a:endParaRPr lang="fr-FR" dirty="0"/>
          </a:p>
          <a:p>
            <a:pPr marL="473202" lvl="2" indent="0">
              <a:buNone/>
            </a:pPr>
            <a:endParaRPr lang="fr-FR" dirty="0"/>
          </a:p>
          <a:p>
            <a:pPr marL="473202" lvl="2" indent="0">
              <a:buNone/>
            </a:pPr>
            <a:endParaRPr lang="fr-FR" dirty="0"/>
          </a:p>
          <a:p>
            <a:r>
              <a:rPr lang="fr-FR" u="sng" dirty="0"/>
              <a:t>Expériences professionnelles</a:t>
            </a:r>
            <a:endParaRPr lang="fr-FR" dirty="0"/>
          </a:p>
          <a:p>
            <a:pPr lvl="1"/>
            <a:r>
              <a:rPr lang="fr-FR" u="sng" dirty="0"/>
              <a:t>2017</a:t>
            </a:r>
          </a:p>
          <a:p>
            <a:pPr marL="473202" lvl="2" indent="0">
              <a:buNone/>
            </a:pPr>
            <a:r>
              <a:rPr lang="fr-FR" dirty="0"/>
              <a:t>Formateur en physique-chimie, </a:t>
            </a:r>
            <a:r>
              <a:rPr lang="fr-FR" u="sng" dirty="0" err="1"/>
              <a:t>Digischool</a:t>
            </a:r>
            <a:r>
              <a:rPr lang="fr-FR" dirty="0"/>
              <a:t> :</a:t>
            </a:r>
          </a:p>
          <a:p>
            <a:pPr marL="473202" lvl="2" indent="0">
              <a:buNone/>
            </a:pPr>
            <a:r>
              <a:rPr lang="fr-FR" dirty="0"/>
              <a:t>Préparation de cours numérique pour le leader français de l’éducation numérique</a:t>
            </a:r>
            <a:endParaRPr lang="fr-FR" u="sng" dirty="0"/>
          </a:p>
          <a:p>
            <a:pPr marL="294894" lvl="1" indent="0">
              <a:buNone/>
            </a:pPr>
            <a:endParaRPr lang="fr-FR" dirty="0"/>
          </a:p>
          <a:p>
            <a:pPr marL="294894" lvl="1" indent="0">
              <a:buNone/>
            </a:pPr>
            <a:endParaRPr lang="fr-FR" dirty="0"/>
          </a:p>
          <a:p>
            <a:pPr lvl="1"/>
            <a:endParaRPr lang="fr-FR" u="sng" dirty="0"/>
          </a:p>
          <a:p>
            <a:endParaRPr lang="fr-FR" b="1" u="sng" dirty="0"/>
          </a:p>
          <a:p>
            <a:endParaRPr lang="fr-FR" dirty="0"/>
          </a:p>
        </p:txBody>
      </p:sp>
      <p:sp>
        <p:nvSpPr>
          <p:cNvPr id="3" name="Titre 2">
            <a:extLst>
              <a:ext uri="{FF2B5EF4-FFF2-40B4-BE49-F238E27FC236}">
                <a16:creationId xmlns:a16="http://schemas.microsoft.com/office/drawing/2014/main" xmlns="" id="{C4BF0B02-211E-4DC0-B1D9-D2E7B6367364}"/>
              </a:ext>
            </a:extLst>
          </p:cNvPr>
          <p:cNvSpPr>
            <a:spLocks noGrp="1"/>
          </p:cNvSpPr>
          <p:nvPr>
            <p:ph type="title"/>
          </p:nvPr>
        </p:nvSpPr>
        <p:spPr>
          <a:xfrm>
            <a:off x="457200" y="147638"/>
            <a:ext cx="8229600" cy="1143000"/>
          </a:xfrm>
        </p:spPr>
        <p:txBody>
          <a:bodyPr/>
          <a:lstStyle/>
          <a:p>
            <a:pPr algn="ctr"/>
            <a:r>
              <a:rPr lang="fr-FR" dirty="0"/>
              <a:t>Alexandre DEMOLIS – Dr en Chimie</a:t>
            </a:r>
          </a:p>
        </p:txBody>
      </p:sp>
      <p:pic>
        <p:nvPicPr>
          <p:cNvPr id="4" name="Espace réservé du contenu 4">
            <a:extLst>
              <a:ext uri="{FF2B5EF4-FFF2-40B4-BE49-F238E27FC236}">
                <a16:creationId xmlns:a16="http://schemas.microsoft.com/office/drawing/2014/main" xmlns="" id="{D960EC16-DD21-4973-8F83-59DD45B02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45" y="2136257"/>
            <a:ext cx="1680890" cy="2529768"/>
          </a:xfrm>
          <a:prstGeom prst="flowChartAlternateProcess">
            <a:avLst/>
          </a:prstGeom>
        </p:spPr>
      </p:pic>
      <p:sp>
        <p:nvSpPr>
          <p:cNvPr id="7" name="AutoShape 4" descr="RÃ©sultat de recherche d'images pour &quot;ircelyon&quot;">
            <a:extLst>
              <a:ext uri="{FF2B5EF4-FFF2-40B4-BE49-F238E27FC236}">
                <a16:creationId xmlns:a16="http://schemas.microsoft.com/office/drawing/2014/main" xmlns="" id="{E01CB524-7B97-4B5C-8A98-350879E47A0A}"/>
              </a:ext>
            </a:extLst>
          </p:cNvPr>
          <p:cNvSpPr>
            <a:spLocks noChangeAspect="1" noChangeArrowheads="1"/>
          </p:cNvSpPr>
          <p:nvPr/>
        </p:nvSpPr>
        <p:spPr bwMode="auto">
          <a:xfrm>
            <a:off x="4419600" y="34096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0" name="Picture 6" descr="RÃ©sultat de recherche d'images pour &quot;ircelyon&quot;">
            <a:extLst>
              <a:ext uri="{FF2B5EF4-FFF2-40B4-BE49-F238E27FC236}">
                <a16:creationId xmlns:a16="http://schemas.microsoft.com/office/drawing/2014/main" xmlns="" id="{24470F6F-53FA-47A9-A175-FF5A4C351E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5821" y="2752180"/>
            <a:ext cx="1483779" cy="481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Ã©sultat de recherche d'images pour &quot;universitÃ© claude bernard&quot;">
            <a:extLst>
              <a:ext uri="{FF2B5EF4-FFF2-40B4-BE49-F238E27FC236}">
                <a16:creationId xmlns:a16="http://schemas.microsoft.com/office/drawing/2014/main" xmlns="" id="{F1AC6037-8D91-488B-AD2F-827732C5C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787" y="2702866"/>
            <a:ext cx="3287713" cy="6982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Ã©sultat de recherche d'images pour &quot;digischool&quot;">
            <a:extLst>
              <a:ext uri="{FF2B5EF4-FFF2-40B4-BE49-F238E27FC236}">
                <a16:creationId xmlns:a16="http://schemas.microsoft.com/office/drawing/2014/main" xmlns="" id="{BBF34E07-EC89-408A-8100-60A436A497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5487" y="5387103"/>
            <a:ext cx="2022804" cy="81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09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702F5845-F29A-4D2F-9B57-978B58F7602A}"/>
              </a:ext>
            </a:extLst>
          </p:cNvPr>
          <p:cNvSpPr>
            <a:spLocks noGrp="1"/>
          </p:cNvSpPr>
          <p:nvPr>
            <p:ph idx="1"/>
          </p:nvPr>
        </p:nvSpPr>
        <p:spPr/>
        <p:txBody>
          <a:bodyPr/>
          <a:lstStyle/>
          <a:p>
            <a:r>
              <a:rPr lang="fr-FR" dirty="0"/>
              <a:t>Besoin client :</a:t>
            </a:r>
          </a:p>
          <a:p>
            <a:pPr lvl="1"/>
            <a:r>
              <a:rPr lang="fr-FR" dirty="0"/>
              <a:t>A travers les champs « login » et « </a:t>
            </a:r>
            <a:r>
              <a:rPr lang="fr-FR" dirty="0" err="1"/>
              <a:t>password</a:t>
            </a:r>
            <a:r>
              <a:rPr lang="fr-FR" dirty="0"/>
              <a:t> », l’application permet à deux profils de se connecter :</a:t>
            </a:r>
          </a:p>
          <a:p>
            <a:pPr lvl="2"/>
            <a:r>
              <a:rPr lang="fr-FR" dirty="0"/>
              <a:t>Un profil Conseiller</a:t>
            </a:r>
          </a:p>
          <a:p>
            <a:pPr lvl="2"/>
            <a:r>
              <a:rPr lang="fr-FR" dirty="0"/>
              <a:t>Un profil Directeur d’agence</a:t>
            </a:r>
          </a:p>
          <a:p>
            <a:pPr lvl="1"/>
            <a:endParaRPr lang="fr-FR" dirty="0"/>
          </a:p>
          <a:p>
            <a:r>
              <a:rPr lang="fr-FR" dirty="0"/>
              <a:t>Solution retenue :</a:t>
            </a:r>
          </a:p>
          <a:p>
            <a:pPr lvl="1"/>
            <a:r>
              <a:rPr lang="fr-FR" dirty="0"/>
              <a:t>Création d’un formulaire comportant les deux champs</a:t>
            </a:r>
          </a:p>
          <a:p>
            <a:pPr lvl="1"/>
            <a:r>
              <a:rPr lang="fr-FR" dirty="0"/>
              <a:t>Création de deux types de profils en base de donnée</a:t>
            </a:r>
          </a:p>
          <a:p>
            <a:pPr lvl="1"/>
            <a:endParaRPr lang="fr-FR" dirty="0"/>
          </a:p>
          <a:p>
            <a:r>
              <a:rPr lang="fr-FR" dirty="0"/>
              <a:t>Technologie mise en œuvre :</a:t>
            </a:r>
          </a:p>
          <a:p>
            <a:pPr lvl="1"/>
            <a:r>
              <a:rPr lang="fr-FR" dirty="0"/>
              <a:t>JSF </a:t>
            </a:r>
            <a:r>
              <a:rPr lang="fr-FR" dirty="0" err="1"/>
              <a:t>Mojarra</a:t>
            </a:r>
            <a:r>
              <a:rPr lang="fr-FR" dirty="0"/>
              <a:t> 2.2</a:t>
            </a:r>
          </a:p>
          <a:p>
            <a:pPr lvl="2"/>
            <a:r>
              <a:rPr lang="fr-FR" dirty="0"/>
              <a:t>Controller : Bean managé</a:t>
            </a:r>
          </a:p>
          <a:p>
            <a:pPr lvl="1"/>
            <a:r>
              <a:rPr lang="fr-FR" dirty="0"/>
              <a:t>PrimeFaces 6.2</a:t>
            </a:r>
          </a:p>
          <a:p>
            <a:pPr lvl="2"/>
            <a:r>
              <a:rPr lang="fr-FR" dirty="0"/>
              <a:t>Construction du formulaire</a:t>
            </a:r>
          </a:p>
        </p:txBody>
      </p:sp>
      <p:sp>
        <p:nvSpPr>
          <p:cNvPr id="3" name="Titre 2">
            <a:extLst>
              <a:ext uri="{FF2B5EF4-FFF2-40B4-BE49-F238E27FC236}">
                <a16:creationId xmlns:a16="http://schemas.microsoft.com/office/drawing/2014/main" xmlns="" id="{6F64DD7F-770D-4C3C-8B3C-3F8FC727A15A}"/>
              </a:ext>
            </a:extLst>
          </p:cNvPr>
          <p:cNvSpPr>
            <a:spLocks noGrp="1"/>
          </p:cNvSpPr>
          <p:nvPr>
            <p:ph type="title"/>
          </p:nvPr>
        </p:nvSpPr>
        <p:spPr/>
        <p:txBody>
          <a:bodyPr/>
          <a:lstStyle/>
          <a:p>
            <a:pPr algn="ctr"/>
            <a:r>
              <a:rPr lang="fr-FR" dirty="0"/>
              <a:t>Fonction : Authentification</a:t>
            </a:r>
          </a:p>
        </p:txBody>
      </p:sp>
      <p:pic>
        <p:nvPicPr>
          <p:cNvPr id="5" name="Image 4">
            <a:extLst>
              <a:ext uri="{FF2B5EF4-FFF2-40B4-BE49-F238E27FC236}">
                <a16:creationId xmlns:a16="http://schemas.microsoft.com/office/drawing/2014/main" xmlns="" id="{12B1D7FC-308A-4A76-9A59-968FDC8E9BF5}"/>
              </a:ext>
            </a:extLst>
          </p:cNvPr>
          <p:cNvPicPr>
            <a:picLocks noChangeAspect="1"/>
          </p:cNvPicPr>
          <p:nvPr/>
        </p:nvPicPr>
        <p:blipFill>
          <a:blip r:embed="rId2"/>
          <a:stretch>
            <a:fillRect/>
          </a:stretch>
        </p:blipFill>
        <p:spPr>
          <a:xfrm>
            <a:off x="5778500" y="4407501"/>
            <a:ext cx="2776537" cy="1938337"/>
          </a:xfrm>
          <a:prstGeom prst="rect">
            <a:avLst/>
          </a:prstGeom>
        </p:spPr>
      </p:pic>
    </p:spTree>
    <p:extLst>
      <p:ext uri="{BB962C8B-B14F-4D97-AF65-F5344CB8AC3E}">
        <p14:creationId xmlns:p14="http://schemas.microsoft.com/office/powerpoint/2010/main" val="2942206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xmlns="" id="{1443B642-19F9-4D6F-9191-387E07B1DD9A}"/>
              </a:ext>
            </a:extLst>
          </p:cNvPr>
          <p:cNvPicPr>
            <a:picLocks noChangeAspect="1"/>
          </p:cNvPicPr>
          <p:nvPr/>
        </p:nvPicPr>
        <p:blipFill>
          <a:blip r:embed="rId2"/>
          <a:stretch>
            <a:fillRect/>
          </a:stretch>
        </p:blipFill>
        <p:spPr>
          <a:xfrm>
            <a:off x="1052308" y="1225351"/>
            <a:ext cx="2776537" cy="1938337"/>
          </a:xfrm>
          <a:prstGeom prst="rect">
            <a:avLst/>
          </a:prstGeom>
        </p:spPr>
      </p:pic>
      <p:sp>
        <p:nvSpPr>
          <p:cNvPr id="3" name="Titre 2">
            <a:extLst>
              <a:ext uri="{FF2B5EF4-FFF2-40B4-BE49-F238E27FC236}">
                <a16:creationId xmlns:a16="http://schemas.microsoft.com/office/drawing/2014/main" xmlns="" id="{C0909612-A876-4D9E-A2E1-37E01D25C108}"/>
              </a:ext>
            </a:extLst>
          </p:cNvPr>
          <p:cNvSpPr>
            <a:spLocks noGrp="1"/>
          </p:cNvSpPr>
          <p:nvPr>
            <p:ph type="title"/>
          </p:nvPr>
        </p:nvSpPr>
        <p:spPr/>
        <p:txBody>
          <a:bodyPr/>
          <a:lstStyle/>
          <a:p>
            <a:pPr algn="ctr"/>
            <a:r>
              <a:rPr lang="fr-FR" dirty="0"/>
              <a:t>Fonction : Authentification</a:t>
            </a:r>
          </a:p>
        </p:txBody>
      </p:sp>
      <p:cxnSp>
        <p:nvCxnSpPr>
          <p:cNvPr id="12" name="Connecteur droit avec flèche 11">
            <a:extLst>
              <a:ext uri="{FF2B5EF4-FFF2-40B4-BE49-F238E27FC236}">
                <a16:creationId xmlns:a16="http://schemas.microsoft.com/office/drawing/2014/main" xmlns="" id="{385966A0-3B65-46BB-A597-1A96D00BDBEE}"/>
              </a:ext>
            </a:extLst>
          </p:cNvPr>
          <p:cNvCxnSpPr>
            <a:cxnSpLocks/>
          </p:cNvCxnSpPr>
          <p:nvPr/>
        </p:nvCxnSpPr>
        <p:spPr>
          <a:xfrm>
            <a:off x="3495470" y="2492575"/>
            <a:ext cx="685800" cy="3794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5" name="Image 34">
            <a:extLst>
              <a:ext uri="{FF2B5EF4-FFF2-40B4-BE49-F238E27FC236}">
                <a16:creationId xmlns:a16="http://schemas.microsoft.com/office/drawing/2014/main" xmlns="" id="{5425644E-8328-44BF-BCC8-2375B6D6ABCB}"/>
              </a:ext>
            </a:extLst>
          </p:cNvPr>
          <p:cNvPicPr>
            <a:picLocks noChangeAspect="1"/>
          </p:cNvPicPr>
          <p:nvPr/>
        </p:nvPicPr>
        <p:blipFill>
          <a:blip r:embed="rId3"/>
          <a:stretch>
            <a:fillRect/>
          </a:stretch>
        </p:blipFill>
        <p:spPr>
          <a:xfrm>
            <a:off x="4253119" y="2752803"/>
            <a:ext cx="4705962" cy="1109796"/>
          </a:xfrm>
          <a:prstGeom prst="rect">
            <a:avLst/>
          </a:prstGeom>
        </p:spPr>
      </p:pic>
      <p:sp>
        <p:nvSpPr>
          <p:cNvPr id="37" name="Espace réservé du contenu 1">
            <a:extLst>
              <a:ext uri="{FF2B5EF4-FFF2-40B4-BE49-F238E27FC236}">
                <a16:creationId xmlns:a16="http://schemas.microsoft.com/office/drawing/2014/main" xmlns="" id="{CA88D582-E2B4-4551-A41F-22E6BDECF9C5}"/>
              </a:ext>
            </a:extLst>
          </p:cNvPr>
          <p:cNvSpPr>
            <a:spLocks noGrp="1"/>
          </p:cNvSpPr>
          <p:nvPr>
            <p:ph idx="1"/>
          </p:nvPr>
        </p:nvSpPr>
        <p:spPr>
          <a:xfrm>
            <a:off x="1680958" y="4326360"/>
            <a:ext cx="4857750" cy="373806"/>
          </a:xfrm>
        </p:spPr>
        <p:txBody>
          <a:bodyPr>
            <a:normAutofit lnSpcReduction="10000"/>
          </a:bodyPr>
          <a:lstStyle/>
          <a:p>
            <a:pPr marL="82296" indent="0">
              <a:buNone/>
            </a:pPr>
            <a:r>
              <a:rPr lang="fr-FR" dirty="0" err="1"/>
              <a:t>Password</a:t>
            </a:r>
            <a:r>
              <a:rPr lang="fr-FR" dirty="0"/>
              <a:t> caché et non enregistré</a:t>
            </a:r>
          </a:p>
          <a:p>
            <a:endParaRPr lang="fr-FR" dirty="0"/>
          </a:p>
        </p:txBody>
      </p:sp>
      <p:pic>
        <p:nvPicPr>
          <p:cNvPr id="2050" name="Picture 2" descr="RÃ©sultat de recherche d'images pour &quot;validation&quot;">
            <a:extLst>
              <a:ext uri="{FF2B5EF4-FFF2-40B4-BE49-F238E27FC236}">
                <a16:creationId xmlns:a16="http://schemas.microsoft.com/office/drawing/2014/main" xmlns="" id="{E750960D-0BB5-47FF-9D09-E7B63EB9A7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308" y="4295774"/>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39" name="Espace réservé du contenu 1">
            <a:extLst>
              <a:ext uri="{FF2B5EF4-FFF2-40B4-BE49-F238E27FC236}">
                <a16:creationId xmlns:a16="http://schemas.microsoft.com/office/drawing/2014/main" xmlns="" id="{5163BB04-945A-484B-A003-BCD552970553}"/>
              </a:ext>
            </a:extLst>
          </p:cNvPr>
          <p:cNvSpPr txBox="1">
            <a:spLocks/>
          </p:cNvSpPr>
          <p:nvPr/>
        </p:nvSpPr>
        <p:spPr>
          <a:xfrm>
            <a:off x="1664332" y="4873838"/>
            <a:ext cx="6191250" cy="1109796"/>
          </a:xfrm>
          <a:prstGeom prst="rect">
            <a:avLst/>
          </a:prstGeom>
        </p:spPr>
        <p:txBody>
          <a:bodyPr vert="horz">
            <a:normAutofit fontScale="92500" lnSpcReduction="10000"/>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r>
              <a:rPr lang="fr-FR" dirty="0"/>
              <a:t>Perspective :</a:t>
            </a:r>
          </a:p>
          <a:p>
            <a:pPr lvl="1"/>
            <a:r>
              <a:rPr lang="fr-FR" dirty="0"/>
              <a:t>Sécuriser les protocoles de transfert</a:t>
            </a:r>
          </a:p>
          <a:p>
            <a:pPr lvl="1"/>
            <a:r>
              <a:rPr lang="fr-FR" dirty="0"/>
              <a:t>Utiliser le </a:t>
            </a:r>
            <a:r>
              <a:rPr lang="fr-FR" dirty="0" err="1"/>
              <a:t>framework</a:t>
            </a:r>
            <a:r>
              <a:rPr lang="fr-FR" dirty="0"/>
              <a:t> de sécurité </a:t>
            </a:r>
            <a:r>
              <a:rPr lang="fr-FR" dirty="0" smtClean="0"/>
              <a:t>JAAS</a:t>
            </a:r>
          </a:p>
          <a:p>
            <a:pPr lvl="1"/>
            <a:r>
              <a:rPr lang="fr-FR" dirty="0" smtClean="0"/>
              <a:t>Ajout d’une barre de chargement</a:t>
            </a:r>
            <a:endParaRPr lang="fr-FR" dirty="0"/>
          </a:p>
        </p:txBody>
      </p:sp>
      <p:sp>
        <p:nvSpPr>
          <p:cNvPr id="40" name="Rectangle 39">
            <a:extLst>
              <a:ext uri="{FF2B5EF4-FFF2-40B4-BE49-F238E27FC236}">
                <a16:creationId xmlns:a16="http://schemas.microsoft.com/office/drawing/2014/main" xmlns="" id="{ECAC1348-C421-4BB2-A759-0559D99D00D8}"/>
              </a:ext>
            </a:extLst>
          </p:cNvPr>
          <p:cNvSpPr/>
          <p:nvPr/>
        </p:nvSpPr>
        <p:spPr>
          <a:xfrm>
            <a:off x="4286252" y="2682287"/>
            <a:ext cx="952498" cy="24069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dirty="0"/>
          </a:p>
        </p:txBody>
      </p:sp>
      <p:sp>
        <p:nvSpPr>
          <p:cNvPr id="41" name="Rectangle 40">
            <a:extLst>
              <a:ext uri="{FF2B5EF4-FFF2-40B4-BE49-F238E27FC236}">
                <a16:creationId xmlns:a16="http://schemas.microsoft.com/office/drawing/2014/main" xmlns="" id="{910CEE61-BFB0-4EB4-9B04-6B6F5184C03C}"/>
              </a:ext>
            </a:extLst>
          </p:cNvPr>
          <p:cNvSpPr/>
          <p:nvPr/>
        </p:nvSpPr>
        <p:spPr>
          <a:xfrm>
            <a:off x="5962650" y="3169258"/>
            <a:ext cx="1171575" cy="24069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dirty="0"/>
          </a:p>
        </p:txBody>
      </p:sp>
    </p:spTree>
    <p:extLst>
      <p:ext uri="{BB962C8B-B14F-4D97-AF65-F5344CB8AC3E}">
        <p14:creationId xmlns:p14="http://schemas.microsoft.com/office/powerpoint/2010/main" val="757081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702F5845-F29A-4D2F-9B57-978B58F7602A}"/>
              </a:ext>
            </a:extLst>
          </p:cNvPr>
          <p:cNvSpPr>
            <a:spLocks noGrp="1"/>
          </p:cNvSpPr>
          <p:nvPr>
            <p:ph idx="1"/>
          </p:nvPr>
        </p:nvSpPr>
        <p:spPr>
          <a:xfrm>
            <a:off x="304800" y="1166018"/>
            <a:ext cx="8534400" cy="4958557"/>
          </a:xfrm>
        </p:spPr>
        <p:txBody>
          <a:bodyPr>
            <a:normAutofit fontScale="92500" lnSpcReduction="10000"/>
          </a:bodyPr>
          <a:lstStyle/>
          <a:p>
            <a:r>
              <a:rPr lang="fr-FR" dirty="0"/>
              <a:t>Besoin client :</a:t>
            </a:r>
          </a:p>
          <a:p>
            <a:pPr lvl="1"/>
            <a:r>
              <a:rPr lang="fr-FR" dirty="0"/>
              <a:t>Chaque conseiller peut visualiser l’ensemble de ses clients. </a:t>
            </a:r>
          </a:p>
          <a:p>
            <a:pPr lvl="1"/>
            <a:r>
              <a:rPr lang="fr-FR" dirty="0"/>
              <a:t>Le conseiller peut créer de nouveaux clients</a:t>
            </a:r>
          </a:p>
          <a:p>
            <a:pPr lvl="1"/>
            <a:r>
              <a:rPr lang="fr-FR" dirty="0"/>
              <a:t>Chaque conseiller doit être alerté par les clients à découvert</a:t>
            </a:r>
          </a:p>
          <a:p>
            <a:pPr lvl="1"/>
            <a:r>
              <a:rPr lang="fr-FR" dirty="0"/>
              <a:t>Pour chaque client, l’interface lui permet de :</a:t>
            </a:r>
          </a:p>
          <a:p>
            <a:pPr lvl="2"/>
            <a:r>
              <a:rPr lang="fr-FR" dirty="0"/>
              <a:t>Mettre à jour les informations du client</a:t>
            </a:r>
          </a:p>
          <a:p>
            <a:pPr lvl="2"/>
            <a:r>
              <a:rPr lang="fr-FR" dirty="0"/>
              <a:t>Lister les comptes d’un client</a:t>
            </a:r>
          </a:p>
          <a:p>
            <a:pPr lvl="2"/>
            <a:r>
              <a:rPr lang="fr-FR" dirty="0"/>
              <a:t>Effectuer un virement</a:t>
            </a:r>
          </a:p>
          <a:p>
            <a:pPr marL="294894" lvl="1" indent="0">
              <a:buNone/>
            </a:pPr>
            <a:endParaRPr lang="fr-FR" dirty="0"/>
          </a:p>
          <a:p>
            <a:r>
              <a:rPr lang="fr-FR" dirty="0"/>
              <a:t>Solution retenue :</a:t>
            </a:r>
          </a:p>
          <a:p>
            <a:pPr lvl="1"/>
            <a:r>
              <a:rPr lang="fr-FR" dirty="0"/>
              <a:t>Création d’un tableau contenant la liste des clients</a:t>
            </a:r>
          </a:p>
          <a:p>
            <a:pPr lvl="1"/>
            <a:r>
              <a:rPr lang="fr-FR" dirty="0"/>
              <a:t>Création de bouton propre à chaque client renvoyant vers la fonction associée </a:t>
            </a:r>
          </a:p>
          <a:p>
            <a:pPr lvl="1"/>
            <a:endParaRPr lang="fr-FR" dirty="0"/>
          </a:p>
          <a:p>
            <a:r>
              <a:rPr lang="fr-FR" dirty="0"/>
              <a:t>Technologie mise en œuvre :</a:t>
            </a:r>
          </a:p>
          <a:p>
            <a:pPr lvl="1"/>
            <a:r>
              <a:rPr lang="fr-FR" dirty="0"/>
              <a:t>JSF </a:t>
            </a:r>
            <a:r>
              <a:rPr lang="fr-FR" dirty="0" err="1"/>
              <a:t>Mojarra</a:t>
            </a:r>
            <a:r>
              <a:rPr lang="fr-FR" dirty="0"/>
              <a:t> 2.2</a:t>
            </a:r>
          </a:p>
          <a:p>
            <a:pPr lvl="2"/>
            <a:r>
              <a:rPr lang="fr-FR" dirty="0"/>
              <a:t>Controller : Bean managé</a:t>
            </a:r>
          </a:p>
          <a:p>
            <a:pPr lvl="1"/>
            <a:r>
              <a:rPr lang="fr-FR" dirty="0"/>
              <a:t>PrimeFaces 6.2</a:t>
            </a:r>
          </a:p>
          <a:p>
            <a:pPr lvl="2"/>
            <a:r>
              <a:rPr lang="fr-FR" dirty="0"/>
              <a:t>Design de la page</a:t>
            </a:r>
          </a:p>
        </p:txBody>
      </p:sp>
      <p:sp>
        <p:nvSpPr>
          <p:cNvPr id="3" name="Titre 2">
            <a:extLst>
              <a:ext uri="{FF2B5EF4-FFF2-40B4-BE49-F238E27FC236}">
                <a16:creationId xmlns:a16="http://schemas.microsoft.com/office/drawing/2014/main" xmlns="" id="{6F64DD7F-770D-4C3C-8B3C-3F8FC727A15A}"/>
              </a:ext>
            </a:extLst>
          </p:cNvPr>
          <p:cNvSpPr>
            <a:spLocks noGrp="1"/>
          </p:cNvSpPr>
          <p:nvPr>
            <p:ph type="title"/>
          </p:nvPr>
        </p:nvSpPr>
        <p:spPr/>
        <p:txBody>
          <a:bodyPr/>
          <a:lstStyle/>
          <a:p>
            <a:pPr algn="ctr"/>
            <a:r>
              <a:rPr lang="fr-FR" dirty="0"/>
              <a:t>Fonction : Liste des clients</a:t>
            </a:r>
          </a:p>
        </p:txBody>
      </p:sp>
      <p:pic>
        <p:nvPicPr>
          <p:cNvPr id="7" name="Image 6">
            <a:extLst>
              <a:ext uri="{FF2B5EF4-FFF2-40B4-BE49-F238E27FC236}">
                <a16:creationId xmlns:a16="http://schemas.microsoft.com/office/drawing/2014/main" xmlns="" id="{A6BCCB47-37EE-4E01-9803-F37C24E9CA3B}"/>
              </a:ext>
            </a:extLst>
          </p:cNvPr>
          <p:cNvPicPr>
            <a:picLocks noChangeAspect="1"/>
          </p:cNvPicPr>
          <p:nvPr/>
        </p:nvPicPr>
        <p:blipFill>
          <a:blip r:embed="rId2"/>
          <a:stretch>
            <a:fillRect/>
          </a:stretch>
        </p:blipFill>
        <p:spPr>
          <a:xfrm>
            <a:off x="4219575" y="4674620"/>
            <a:ext cx="4619625" cy="1449955"/>
          </a:xfrm>
          <a:prstGeom prst="rect">
            <a:avLst/>
          </a:prstGeom>
        </p:spPr>
      </p:pic>
    </p:spTree>
    <p:extLst>
      <p:ext uri="{BB962C8B-B14F-4D97-AF65-F5344CB8AC3E}">
        <p14:creationId xmlns:p14="http://schemas.microsoft.com/office/powerpoint/2010/main" val="936012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xmlns="" id="{10C5A62F-1366-497B-96C9-8706470E5CBD}"/>
              </a:ext>
            </a:extLst>
          </p:cNvPr>
          <p:cNvPicPr>
            <a:picLocks noChangeAspect="1"/>
          </p:cNvPicPr>
          <p:nvPr/>
        </p:nvPicPr>
        <p:blipFill>
          <a:blip r:embed="rId2"/>
          <a:stretch>
            <a:fillRect/>
          </a:stretch>
        </p:blipFill>
        <p:spPr>
          <a:xfrm>
            <a:off x="4864685" y="2298189"/>
            <a:ext cx="4069765" cy="1277371"/>
          </a:xfrm>
          <a:prstGeom prst="rect">
            <a:avLst/>
          </a:prstGeom>
        </p:spPr>
      </p:pic>
      <p:sp>
        <p:nvSpPr>
          <p:cNvPr id="3" name="Titre 2">
            <a:extLst>
              <a:ext uri="{FF2B5EF4-FFF2-40B4-BE49-F238E27FC236}">
                <a16:creationId xmlns:a16="http://schemas.microsoft.com/office/drawing/2014/main" xmlns="" id="{C0909612-A876-4D9E-A2E1-37E01D25C108}"/>
              </a:ext>
            </a:extLst>
          </p:cNvPr>
          <p:cNvSpPr>
            <a:spLocks noGrp="1"/>
          </p:cNvSpPr>
          <p:nvPr>
            <p:ph type="title"/>
          </p:nvPr>
        </p:nvSpPr>
        <p:spPr/>
        <p:txBody>
          <a:bodyPr/>
          <a:lstStyle/>
          <a:p>
            <a:pPr algn="ctr"/>
            <a:r>
              <a:rPr lang="fr-FR" dirty="0"/>
              <a:t>Fonction : Liste des clients</a:t>
            </a:r>
          </a:p>
        </p:txBody>
      </p:sp>
      <p:pic>
        <p:nvPicPr>
          <p:cNvPr id="5" name="Image 4">
            <a:extLst>
              <a:ext uri="{FF2B5EF4-FFF2-40B4-BE49-F238E27FC236}">
                <a16:creationId xmlns:a16="http://schemas.microsoft.com/office/drawing/2014/main" xmlns="" id="{CD037D22-C8FF-4387-BB59-95B35E4DAE85}"/>
              </a:ext>
            </a:extLst>
          </p:cNvPr>
          <p:cNvPicPr>
            <a:picLocks noChangeAspect="1"/>
          </p:cNvPicPr>
          <p:nvPr/>
        </p:nvPicPr>
        <p:blipFill>
          <a:blip r:embed="rId3"/>
          <a:stretch>
            <a:fillRect/>
          </a:stretch>
        </p:blipFill>
        <p:spPr>
          <a:xfrm>
            <a:off x="109973" y="3965539"/>
            <a:ext cx="8924053" cy="895723"/>
          </a:xfrm>
          <a:prstGeom prst="rect">
            <a:avLst/>
          </a:prstGeom>
        </p:spPr>
      </p:pic>
      <p:pic>
        <p:nvPicPr>
          <p:cNvPr id="6" name="Image 5">
            <a:extLst>
              <a:ext uri="{FF2B5EF4-FFF2-40B4-BE49-F238E27FC236}">
                <a16:creationId xmlns:a16="http://schemas.microsoft.com/office/drawing/2014/main" xmlns="" id="{026851DB-5A7D-4934-A72E-CB97DF3B3753}"/>
              </a:ext>
            </a:extLst>
          </p:cNvPr>
          <p:cNvPicPr>
            <a:picLocks noChangeAspect="1"/>
          </p:cNvPicPr>
          <p:nvPr/>
        </p:nvPicPr>
        <p:blipFill>
          <a:blip r:embed="rId4"/>
          <a:stretch>
            <a:fillRect/>
          </a:stretch>
        </p:blipFill>
        <p:spPr>
          <a:xfrm>
            <a:off x="676275" y="1247401"/>
            <a:ext cx="2763982" cy="2704633"/>
          </a:xfrm>
          <a:prstGeom prst="rect">
            <a:avLst/>
          </a:prstGeom>
        </p:spPr>
      </p:pic>
      <p:sp>
        <p:nvSpPr>
          <p:cNvPr id="11" name="Rectangle 10">
            <a:extLst>
              <a:ext uri="{FF2B5EF4-FFF2-40B4-BE49-F238E27FC236}">
                <a16:creationId xmlns:a16="http://schemas.microsoft.com/office/drawing/2014/main" xmlns="" id="{EC125FED-0C53-4E7A-8E24-9440186A4F3A}"/>
              </a:ext>
            </a:extLst>
          </p:cNvPr>
          <p:cNvSpPr/>
          <p:nvPr/>
        </p:nvSpPr>
        <p:spPr>
          <a:xfrm>
            <a:off x="658090" y="1210744"/>
            <a:ext cx="2085109" cy="18195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xmlns="" id="{DAF36B02-E8C9-481A-92E2-DBD8ADFC26A8}"/>
              </a:ext>
            </a:extLst>
          </p:cNvPr>
          <p:cNvCxnSpPr>
            <a:cxnSpLocks/>
          </p:cNvCxnSpPr>
          <p:nvPr/>
        </p:nvCxnSpPr>
        <p:spPr>
          <a:xfrm flipH="1" flipV="1">
            <a:off x="3048000" y="1476375"/>
            <a:ext cx="1971675" cy="12662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a:extLst>
              <a:ext uri="{FF2B5EF4-FFF2-40B4-BE49-F238E27FC236}">
                <a16:creationId xmlns:a16="http://schemas.microsoft.com/office/drawing/2014/main" xmlns="" id="{0217F9F6-8C08-42B6-9764-BFC5FD015B8D}"/>
              </a:ext>
            </a:extLst>
          </p:cNvPr>
          <p:cNvCxnSpPr>
            <a:cxnSpLocks/>
          </p:cNvCxnSpPr>
          <p:nvPr/>
        </p:nvCxnSpPr>
        <p:spPr>
          <a:xfrm flipH="1">
            <a:off x="4796444" y="3447255"/>
            <a:ext cx="162615" cy="6509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xmlns="" id="{EC125FED-0C53-4E7A-8E24-9440186A4F3A}"/>
              </a:ext>
            </a:extLst>
          </p:cNvPr>
          <p:cNvSpPr/>
          <p:nvPr/>
        </p:nvSpPr>
        <p:spPr>
          <a:xfrm>
            <a:off x="658090" y="2108243"/>
            <a:ext cx="2381596" cy="17911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dirty="0"/>
          </a:p>
        </p:txBody>
      </p:sp>
      <p:sp>
        <p:nvSpPr>
          <p:cNvPr id="13" name="Rectangle 12">
            <a:extLst>
              <a:ext uri="{FF2B5EF4-FFF2-40B4-BE49-F238E27FC236}">
                <a16:creationId xmlns:a16="http://schemas.microsoft.com/office/drawing/2014/main" xmlns="" id="{EC125FED-0C53-4E7A-8E24-9440186A4F3A}"/>
              </a:ext>
            </a:extLst>
          </p:cNvPr>
          <p:cNvSpPr/>
          <p:nvPr/>
        </p:nvSpPr>
        <p:spPr>
          <a:xfrm>
            <a:off x="658090" y="3119900"/>
            <a:ext cx="2143299" cy="180253"/>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dirty="0"/>
          </a:p>
        </p:txBody>
      </p:sp>
      <p:cxnSp>
        <p:nvCxnSpPr>
          <p:cNvPr id="8" name="Connecteur droit 7"/>
          <p:cNvCxnSpPr/>
          <p:nvPr/>
        </p:nvCxnSpPr>
        <p:spPr>
          <a:xfrm>
            <a:off x="1138844" y="3940600"/>
            <a:ext cx="1421477" cy="0"/>
          </a:xfrm>
          <a:prstGeom prst="line">
            <a:avLst/>
          </a:prstGeom>
          <a:ln>
            <a:prstDash val="solid"/>
          </a:ln>
        </p:spPr>
        <p:style>
          <a:lnRef idx="1">
            <a:schemeClr val="dk1"/>
          </a:lnRef>
          <a:fillRef idx="0">
            <a:schemeClr val="dk1"/>
          </a:fillRef>
          <a:effectRef idx="0">
            <a:schemeClr val="dk1"/>
          </a:effectRef>
          <a:fontRef idx="minor">
            <a:schemeClr val="tx1"/>
          </a:fontRef>
        </p:style>
      </p:cxnSp>
      <p:sp>
        <p:nvSpPr>
          <p:cNvPr id="17" name="Espace réservé du contenu 1">
            <a:extLst>
              <a:ext uri="{FF2B5EF4-FFF2-40B4-BE49-F238E27FC236}">
                <a16:creationId xmlns:a16="http://schemas.microsoft.com/office/drawing/2014/main" xmlns="" id="{CA88D582-E2B4-4551-A41F-22E6BDECF9C5}"/>
              </a:ext>
            </a:extLst>
          </p:cNvPr>
          <p:cNvSpPr>
            <a:spLocks noGrp="1"/>
          </p:cNvSpPr>
          <p:nvPr>
            <p:ph idx="1"/>
          </p:nvPr>
        </p:nvSpPr>
        <p:spPr>
          <a:xfrm>
            <a:off x="1875559" y="4945839"/>
            <a:ext cx="4857750" cy="373806"/>
          </a:xfrm>
        </p:spPr>
        <p:txBody>
          <a:bodyPr>
            <a:normAutofit lnSpcReduction="10000"/>
          </a:bodyPr>
          <a:lstStyle/>
          <a:p>
            <a:pPr marL="82296" indent="0">
              <a:buNone/>
            </a:pPr>
            <a:r>
              <a:rPr lang="fr-FR" dirty="0" smtClean="0"/>
              <a:t>Liste ergonomique et évolutive</a:t>
            </a:r>
            <a:endParaRPr lang="fr-FR" dirty="0"/>
          </a:p>
          <a:p>
            <a:endParaRPr lang="fr-FR" dirty="0"/>
          </a:p>
        </p:txBody>
      </p:sp>
      <p:pic>
        <p:nvPicPr>
          <p:cNvPr id="19" name="Picture 2" descr="RÃ©sultat de recherche d'images pour &quot;validation&quot;">
            <a:extLst>
              <a:ext uri="{FF2B5EF4-FFF2-40B4-BE49-F238E27FC236}">
                <a16:creationId xmlns:a16="http://schemas.microsoft.com/office/drawing/2014/main" xmlns="" id="{E750960D-0BB5-47FF-9D09-E7B63EB9A7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1213" y="4904131"/>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23" name="Espace réservé du contenu 1">
            <a:extLst>
              <a:ext uri="{FF2B5EF4-FFF2-40B4-BE49-F238E27FC236}">
                <a16:creationId xmlns:a16="http://schemas.microsoft.com/office/drawing/2014/main" xmlns="" id="{5163BB04-945A-484B-A003-BCD552970553}"/>
              </a:ext>
            </a:extLst>
          </p:cNvPr>
          <p:cNvSpPr txBox="1">
            <a:spLocks/>
          </p:cNvSpPr>
          <p:nvPr/>
        </p:nvSpPr>
        <p:spPr>
          <a:xfrm>
            <a:off x="2287787" y="5317242"/>
            <a:ext cx="4445522" cy="700433"/>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r>
              <a:rPr lang="fr-FR" dirty="0"/>
              <a:t>Perspective :</a:t>
            </a:r>
          </a:p>
          <a:p>
            <a:pPr lvl="1"/>
            <a:r>
              <a:rPr lang="fr-FR" dirty="0" smtClean="0"/>
              <a:t>Gestion de page</a:t>
            </a:r>
            <a:endParaRPr lang="fr-FR" dirty="0"/>
          </a:p>
        </p:txBody>
      </p:sp>
    </p:spTree>
    <p:extLst>
      <p:ext uri="{BB962C8B-B14F-4D97-AF65-F5344CB8AC3E}">
        <p14:creationId xmlns:p14="http://schemas.microsoft.com/office/powerpoint/2010/main" val="1347018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dirty="0" smtClean="0"/>
              <a:t>Renforcement des connaissances acquises</a:t>
            </a:r>
          </a:p>
          <a:p>
            <a:pPr lvl="1"/>
            <a:r>
              <a:rPr lang="fr-FR" dirty="0" smtClean="0"/>
              <a:t>JSF</a:t>
            </a:r>
          </a:p>
          <a:p>
            <a:pPr lvl="1"/>
            <a:r>
              <a:rPr lang="fr-FR" dirty="0" err="1" smtClean="0"/>
              <a:t>WebService</a:t>
            </a:r>
            <a:r>
              <a:rPr lang="fr-FR" dirty="0" smtClean="0"/>
              <a:t> coté client</a:t>
            </a:r>
          </a:p>
          <a:p>
            <a:pPr lvl="1"/>
            <a:r>
              <a:rPr lang="fr-FR" dirty="0" err="1" smtClean="0"/>
              <a:t>JUnit</a:t>
            </a:r>
            <a:endParaRPr lang="fr-FR" dirty="0" smtClean="0"/>
          </a:p>
          <a:p>
            <a:pPr lvl="1"/>
            <a:endParaRPr lang="fr-FR" dirty="0"/>
          </a:p>
          <a:p>
            <a:pPr marL="294894" lvl="1" indent="0">
              <a:buNone/>
            </a:pPr>
            <a:endParaRPr lang="fr-FR" dirty="0"/>
          </a:p>
          <a:p>
            <a:r>
              <a:rPr lang="fr-FR" dirty="0" smtClean="0"/>
              <a:t>Amélioration de la méthodologie de travail en groupe à l’aide de GitHub</a:t>
            </a:r>
          </a:p>
          <a:p>
            <a:pPr marL="294894" lvl="1" indent="0">
              <a:buNone/>
            </a:pPr>
            <a:endParaRPr lang="fr-FR" dirty="0" smtClean="0"/>
          </a:p>
          <a:p>
            <a:pPr marL="294894" lvl="1" indent="0">
              <a:buNone/>
            </a:pPr>
            <a:endParaRPr lang="fr-FR" dirty="0" smtClean="0"/>
          </a:p>
          <a:p>
            <a:r>
              <a:rPr lang="fr-FR" dirty="0" smtClean="0"/>
              <a:t>Confirmation de l’intérêt pour le travail en équipe projet dans le domaine de l’informatique</a:t>
            </a:r>
            <a:endParaRPr lang="fr-FR" dirty="0"/>
          </a:p>
          <a:p>
            <a:pPr marL="82296" indent="0">
              <a:buNone/>
            </a:pPr>
            <a:endParaRPr lang="fr-FR" dirty="0"/>
          </a:p>
        </p:txBody>
      </p:sp>
      <p:sp>
        <p:nvSpPr>
          <p:cNvPr id="3" name="Titre 2"/>
          <p:cNvSpPr>
            <a:spLocks noGrp="1"/>
          </p:cNvSpPr>
          <p:nvPr>
            <p:ph type="title"/>
          </p:nvPr>
        </p:nvSpPr>
        <p:spPr/>
        <p:txBody>
          <a:bodyPr/>
          <a:lstStyle/>
          <a:p>
            <a:pPr algn="ctr"/>
            <a:r>
              <a:rPr lang="fr-FR" dirty="0" smtClean="0"/>
              <a:t>Bilan personnel du projet</a:t>
            </a:r>
            <a:endParaRPr lang="fr-FR" dirty="0"/>
          </a:p>
        </p:txBody>
      </p:sp>
    </p:spTree>
    <p:extLst>
      <p:ext uri="{BB962C8B-B14F-4D97-AF65-F5344CB8AC3E}">
        <p14:creationId xmlns:p14="http://schemas.microsoft.com/office/powerpoint/2010/main" val="191302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Nabil </a:t>
            </a:r>
            <a:r>
              <a:rPr lang="fr-FR" dirty="0" err="1"/>
              <a:t>S</a:t>
            </a:r>
            <a:r>
              <a:rPr lang="fr-FR" dirty="0" err="1" smtClean="0"/>
              <a:t>ersoub</a:t>
            </a:r>
            <a:endParaRPr lang="fr-FR" dirty="0"/>
          </a:p>
        </p:txBody>
      </p:sp>
      <p:sp>
        <p:nvSpPr>
          <p:cNvPr id="17" name="ZoneTexte 16"/>
          <p:cNvSpPr txBox="1"/>
          <p:nvPr/>
        </p:nvSpPr>
        <p:spPr>
          <a:xfrm>
            <a:off x="2019300" y="2529840"/>
            <a:ext cx="2020105" cy="369332"/>
          </a:xfrm>
          <a:prstGeom prst="rect">
            <a:avLst/>
          </a:prstGeom>
          <a:noFill/>
        </p:spPr>
        <p:txBody>
          <a:bodyPr wrap="none" rtlCol="0">
            <a:spAutoFit/>
          </a:bodyPr>
          <a:lstStyle/>
          <a:p>
            <a:r>
              <a:rPr lang="fr-FR" dirty="0" smtClean="0"/>
              <a:t>Je me raconte….</a:t>
            </a:r>
            <a:endParaRPr lang="fr-FR" dirty="0"/>
          </a:p>
        </p:txBody>
      </p:sp>
    </p:spTree>
    <p:extLst>
      <p:ext uri="{BB962C8B-B14F-4D97-AF65-F5344CB8AC3E}">
        <p14:creationId xmlns:p14="http://schemas.microsoft.com/office/powerpoint/2010/main" val="3229875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smtClean="0"/>
          </a:p>
          <a:p>
            <a:pPr marL="82296" indent="0">
              <a:buNone/>
            </a:pPr>
            <a:endParaRPr lang="fr-FR" dirty="0"/>
          </a:p>
        </p:txBody>
      </p:sp>
      <p:sp>
        <p:nvSpPr>
          <p:cNvPr id="3" name="Titre 2"/>
          <p:cNvSpPr>
            <a:spLocks noGrp="1"/>
          </p:cNvSpPr>
          <p:nvPr>
            <p:ph type="title"/>
          </p:nvPr>
        </p:nvSpPr>
        <p:spPr>
          <a:xfrm>
            <a:off x="336666" y="274638"/>
            <a:ext cx="8470669" cy="1143000"/>
          </a:xfrm>
        </p:spPr>
        <p:txBody>
          <a:bodyPr/>
          <a:lstStyle/>
          <a:p>
            <a:pPr algn="ctr"/>
            <a:r>
              <a:rPr lang="fr-FR" dirty="0" smtClean="0"/>
              <a:t>Conclusion personnel et projection d’avenir</a:t>
            </a:r>
            <a:endParaRPr lang="fr-FR" dirty="0"/>
          </a:p>
        </p:txBody>
      </p:sp>
      <p:sp>
        <p:nvSpPr>
          <p:cNvPr id="4" name="Espace réservé du contenu 1"/>
          <p:cNvSpPr txBox="1">
            <a:spLocks/>
          </p:cNvSpPr>
          <p:nvPr/>
        </p:nvSpPr>
        <p:spPr>
          <a:xfrm>
            <a:off x="609600" y="1633730"/>
            <a:ext cx="8229600" cy="4525963"/>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r>
              <a:rPr lang="fr-FR" dirty="0" smtClean="0"/>
              <a:t>Formation correspondant à mes espérances</a:t>
            </a:r>
          </a:p>
          <a:p>
            <a:pPr lvl="1"/>
            <a:r>
              <a:rPr lang="fr-FR" dirty="0" smtClean="0"/>
              <a:t>Ouverture à un nouveau secteur professionnel</a:t>
            </a:r>
          </a:p>
          <a:p>
            <a:pPr lvl="1"/>
            <a:r>
              <a:rPr lang="fr-FR" dirty="0" smtClean="0"/>
              <a:t>Acquisition de nouvelles compétences</a:t>
            </a:r>
          </a:p>
          <a:p>
            <a:pPr lvl="1"/>
            <a:r>
              <a:rPr lang="fr-FR" dirty="0" smtClean="0"/>
              <a:t>Nouveau départ pour ma vie professionnelle. </a:t>
            </a:r>
          </a:p>
          <a:p>
            <a:pPr marL="294894" lvl="1" indent="0">
              <a:buNone/>
            </a:pPr>
            <a:endParaRPr lang="fr-FR" dirty="0" smtClean="0"/>
          </a:p>
          <a:p>
            <a:pPr marL="294894" lvl="1" indent="0">
              <a:buNone/>
            </a:pPr>
            <a:endParaRPr lang="fr-FR" dirty="0" smtClean="0"/>
          </a:p>
          <a:p>
            <a:r>
              <a:rPr lang="fr-FR" dirty="0" smtClean="0"/>
              <a:t>Volonté de progresser et de </a:t>
            </a:r>
            <a:r>
              <a:rPr lang="fr-FR" smtClean="0"/>
              <a:t>me perfectionner</a:t>
            </a:r>
          </a:p>
          <a:p>
            <a:pPr lvl="1"/>
            <a:endParaRPr lang="fr-FR" smtClean="0"/>
          </a:p>
          <a:p>
            <a:endParaRPr lang="fr-FR" dirty="0" smtClean="0"/>
          </a:p>
          <a:p>
            <a:pPr lvl="1"/>
            <a:endParaRPr lang="fr-FR" dirty="0" smtClean="0"/>
          </a:p>
        </p:txBody>
      </p:sp>
    </p:spTree>
    <p:extLst>
      <p:ext uri="{BB962C8B-B14F-4D97-AF65-F5344CB8AC3E}">
        <p14:creationId xmlns:p14="http://schemas.microsoft.com/office/powerpoint/2010/main" val="4278977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7092D8C2-0A85-49ED-8031-E058E8ADE43E}"/>
              </a:ext>
            </a:extLst>
          </p:cNvPr>
          <p:cNvSpPr>
            <a:spLocks noGrp="1"/>
          </p:cNvSpPr>
          <p:nvPr>
            <p:ph idx="1"/>
          </p:nvPr>
        </p:nvSpPr>
        <p:spPr>
          <a:xfrm>
            <a:off x="2086235" y="1155700"/>
            <a:ext cx="6705600" cy="5079800"/>
          </a:xfrm>
        </p:spPr>
        <p:txBody>
          <a:bodyPr>
            <a:normAutofit/>
          </a:bodyPr>
          <a:lstStyle/>
          <a:p>
            <a:r>
              <a:rPr lang="fr-FR" u="sng" dirty="0" smtClean="0"/>
              <a:t>Parcours</a:t>
            </a:r>
            <a:endParaRPr lang="fr-FR" u="sng" dirty="0"/>
          </a:p>
          <a:p>
            <a:pPr marL="473202" lvl="2" indent="0">
              <a:buNone/>
            </a:pPr>
            <a:endParaRPr lang="fr-FR" dirty="0" smtClean="0"/>
          </a:p>
          <a:p>
            <a:pPr marL="473202" lvl="2" indent="0">
              <a:buNone/>
            </a:pPr>
            <a:endParaRPr lang="fr-FR" u="sng" dirty="0" smtClean="0"/>
          </a:p>
          <a:p>
            <a:pPr lvl="1"/>
            <a:r>
              <a:rPr lang="fr-FR" dirty="0" smtClean="0"/>
              <a:t>Doctorat de Physique des </a:t>
            </a:r>
            <a:r>
              <a:rPr lang="fr-FR" dirty="0" err="1" smtClean="0"/>
              <a:t>matérieux</a:t>
            </a:r>
            <a:r>
              <a:rPr lang="fr-FR" dirty="0" smtClean="0"/>
              <a:t>, </a:t>
            </a:r>
            <a:r>
              <a:rPr lang="fr-FR" u="sng" dirty="0" smtClean="0"/>
              <a:t>Marseille</a:t>
            </a:r>
            <a:endParaRPr lang="fr-FR" dirty="0" smtClean="0"/>
          </a:p>
          <a:p>
            <a:pPr marL="294894" lvl="1" indent="0">
              <a:buNone/>
            </a:pPr>
            <a:r>
              <a:rPr lang="fr-FR" u="sng" dirty="0"/>
              <a:t>	</a:t>
            </a:r>
            <a:r>
              <a:rPr lang="fr-FR" dirty="0"/>
              <a:t>Première expérience en </a:t>
            </a:r>
            <a:r>
              <a:rPr lang="fr-FR" dirty="0" smtClean="0"/>
              <a:t>développement.</a:t>
            </a:r>
            <a:endParaRPr lang="fr-FR" dirty="0"/>
          </a:p>
          <a:p>
            <a:pPr lvl="1"/>
            <a:endParaRPr lang="fr-FR" dirty="0"/>
          </a:p>
          <a:p>
            <a:pPr marL="473202" lvl="2" indent="0">
              <a:buNone/>
            </a:pPr>
            <a:endParaRPr lang="fr-FR" dirty="0"/>
          </a:p>
          <a:p>
            <a:pPr lvl="1"/>
            <a:r>
              <a:rPr lang="fr-FR" dirty="0" smtClean="0"/>
              <a:t>Enseignant physique chimie</a:t>
            </a:r>
            <a:endParaRPr lang="fr-FR" dirty="0"/>
          </a:p>
          <a:p>
            <a:pPr marL="294894" lvl="1" indent="0">
              <a:buNone/>
            </a:pPr>
            <a:r>
              <a:rPr lang="fr-FR" u="sng" dirty="0" smtClean="0"/>
              <a:t>	</a:t>
            </a:r>
            <a:r>
              <a:rPr lang="fr-FR" dirty="0" smtClean="0"/>
              <a:t>Lycée collège.</a:t>
            </a:r>
            <a:endParaRPr lang="fr-FR" dirty="0"/>
          </a:p>
          <a:p>
            <a:pPr marL="294894" lvl="1" indent="0">
              <a:buNone/>
            </a:pPr>
            <a:endParaRPr lang="fr-FR" dirty="0"/>
          </a:p>
          <a:p>
            <a:pPr lvl="1"/>
            <a:endParaRPr lang="fr-FR" u="sng" dirty="0"/>
          </a:p>
          <a:p>
            <a:endParaRPr lang="fr-FR" b="1" u="sng" dirty="0"/>
          </a:p>
          <a:p>
            <a:endParaRPr lang="fr-FR" dirty="0"/>
          </a:p>
        </p:txBody>
      </p:sp>
      <p:sp>
        <p:nvSpPr>
          <p:cNvPr id="3" name="Titre 2">
            <a:extLst>
              <a:ext uri="{FF2B5EF4-FFF2-40B4-BE49-F238E27FC236}">
                <a16:creationId xmlns:a16="http://schemas.microsoft.com/office/drawing/2014/main" xmlns="" id="{C4BF0B02-211E-4DC0-B1D9-D2E7B6367364}"/>
              </a:ext>
            </a:extLst>
          </p:cNvPr>
          <p:cNvSpPr>
            <a:spLocks noGrp="1"/>
          </p:cNvSpPr>
          <p:nvPr>
            <p:ph type="title"/>
          </p:nvPr>
        </p:nvSpPr>
        <p:spPr>
          <a:xfrm>
            <a:off x="457200" y="147638"/>
            <a:ext cx="8229600" cy="1143000"/>
          </a:xfrm>
        </p:spPr>
        <p:txBody>
          <a:bodyPr/>
          <a:lstStyle/>
          <a:p>
            <a:pPr algn="ctr"/>
            <a:r>
              <a:rPr lang="fr-FR" dirty="0" smtClean="0"/>
              <a:t>Mehdi Colbert</a:t>
            </a:r>
            <a:endParaRPr lang="fr-FR" dirty="0"/>
          </a:p>
        </p:txBody>
      </p:sp>
      <p:sp>
        <p:nvSpPr>
          <p:cNvPr id="7" name="AutoShape 4" descr="RÃ©sultat de recherche d'images pour &quot;ircelyon&quot;">
            <a:extLst>
              <a:ext uri="{FF2B5EF4-FFF2-40B4-BE49-F238E27FC236}">
                <a16:creationId xmlns:a16="http://schemas.microsoft.com/office/drawing/2014/main" xmlns="" id="{E01CB524-7B97-4B5C-8A98-350879E47A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2"/>
          <a:stretch>
            <a:fillRect/>
          </a:stretch>
        </p:blipFill>
        <p:spPr>
          <a:xfrm>
            <a:off x="285452" y="2233612"/>
            <a:ext cx="1800783" cy="2085975"/>
          </a:xfrm>
          <a:prstGeom prst="rect">
            <a:avLst/>
          </a:prstGeom>
        </p:spPr>
      </p:pic>
    </p:spTree>
    <p:extLst>
      <p:ext uri="{BB962C8B-B14F-4D97-AF65-F5344CB8AC3E}">
        <p14:creationId xmlns:p14="http://schemas.microsoft.com/office/powerpoint/2010/main" val="1267334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p:txBody>
          <a:bodyPr/>
          <a:lstStyle/>
          <a:p>
            <a:r>
              <a:rPr lang="fr-FR" dirty="0" smtClean="0"/>
              <a:t>Fonctionnalité : Liste comptes</a:t>
            </a:r>
          </a:p>
          <a:p>
            <a:pPr lvl="1"/>
            <a:r>
              <a:rPr lang="fr-FR" dirty="0" smtClean="0"/>
              <a:t>JSF et les </a:t>
            </a:r>
            <a:r>
              <a:rPr lang="fr-FR" dirty="0" err="1" smtClean="0"/>
              <a:t>templates</a:t>
            </a:r>
            <a:endParaRPr lang="fr-FR" dirty="0" smtClean="0"/>
          </a:p>
          <a:p>
            <a:pPr marL="294894" lvl="1" indent="0">
              <a:buNone/>
            </a:pPr>
            <a:r>
              <a:rPr lang="fr-FR" dirty="0" smtClean="0"/>
              <a:t>	- Framework MVC</a:t>
            </a:r>
          </a:p>
          <a:p>
            <a:pPr marL="294894" lvl="1" indent="0">
              <a:buNone/>
            </a:pPr>
            <a:r>
              <a:rPr lang="fr-FR" dirty="0"/>
              <a:t>	</a:t>
            </a:r>
            <a:r>
              <a:rPr lang="fr-FR" dirty="0" smtClean="0"/>
              <a:t>- </a:t>
            </a:r>
            <a:r>
              <a:rPr lang="fr-FR" dirty="0"/>
              <a:t>Interface fonctionnelle </a:t>
            </a:r>
          </a:p>
          <a:p>
            <a:pPr marL="294894" lvl="1" indent="0">
              <a:buNone/>
            </a:pPr>
            <a:r>
              <a:rPr lang="fr-FR" dirty="0"/>
              <a:t>	et homogène</a:t>
            </a:r>
          </a:p>
          <a:p>
            <a:pPr marL="294894" lvl="1" indent="0">
              <a:buNone/>
            </a:pPr>
            <a:endParaRPr lang="fr-FR" dirty="0"/>
          </a:p>
          <a:p>
            <a:pPr lvl="1"/>
            <a:endParaRPr lang="fr-FR" dirty="0" smtClean="0"/>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pic>
        <p:nvPicPr>
          <p:cNvPr id="5" name="Image 4"/>
          <p:cNvPicPr>
            <a:picLocks noChangeAspect="1"/>
          </p:cNvPicPr>
          <p:nvPr/>
        </p:nvPicPr>
        <p:blipFill>
          <a:blip r:embed="rId2"/>
          <a:stretch>
            <a:fillRect/>
          </a:stretch>
        </p:blipFill>
        <p:spPr>
          <a:xfrm>
            <a:off x="4572000" y="1829361"/>
            <a:ext cx="4357688" cy="4763526"/>
          </a:xfrm>
          <a:prstGeom prst="rect">
            <a:avLst/>
          </a:prstGeom>
        </p:spPr>
      </p:pic>
      <p:pic>
        <p:nvPicPr>
          <p:cNvPr id="6" name="Image 5"/>
          <p:cNvPicPr>
            <a:picLocks noChangeAspect="1"/>
          </p:cNvPicPr>
          <p:nvPr/>
        </p:nvPicPr>
        <p:blipFill>
          <a:blip r:embed="rId3"/>
          <a:stretch>
            <a:fillRect/>
          </a:stretch>
        </p:blipFill>
        <p:spPr>
          <a:xfrm>
            <a:off x="448962" y="3476928"/>
            <a:ext cx="1847850" cy="1571625"/>
          </a:xfrm>
          <a:prstGeom prst="rect">
            <a:avLst/>
          </a:prstGeom>
        </p:spPr>
      </p:pic>
      <p:sp>
        <p:nvSpPr>
          <p:cNvPr id="8" name="Rectangle à coins arrondis 7"/>
          <p:cNvSpPr/>
          <p:nvPr/>
        </p:nvSpPr>
        <p:spPr>
          <a:xfrm>
            <a:off x="774357" y="3668028"/>
            <a:ext cx="1522455" cy="502508"/>
          </a:xfrm>
          <a:prstGeom prst="roundRect">
            <a:avLst/>
          </a:prstGeom>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5" name="Espace réservé du contenu 1"/>
          <p:cNvSpPr txBox="1">
            <a:spLocks/>
          </p:cNvSpPr>
          <p:nvPr/>
        </p:nvSpPr>
        <p:spPr>
          <a:xfrm>
            <a:off x="2386914" y="4837345"/>
            <a:ext cx="1140057" cy="396897"/>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marL="82296" indent="0">
              <a:buFont typeface="Wingdings 3"/>
              <a:buNone/>
            </a:pPr>
            <a:r>
              <a:rPr lang="fr-FR" sz="1600" dirty="0" smtClean="0"/>
              <a:t>Vues JSF</a:t>
            </a:r>
            <a:endParaRPr lang="fr-FR" sz="1600" dirty="0"/>
          </a:p>
        </p:txBody>
      </p:sp>
      <p:cxnSp>
        <p:nvCxnSpPr>
          <p:cNvPr id="12" name="Connecteur en arc 11"/>
          <p:cNvCxnSpPr>
            <a:endCxn id="15" idx="0"/>
          </p:cNvCxnSpPr>
          <p:nvPr/>
        </p:nvCxnSpPr>
        <p:spPr>
          <a:xfrm rot="16200000" flipH="1">
            <a:off x="2170034" y="4050436"/>
            <a:ext cx="918064" cy="655754"/>
          </a:xfrm>
          <a:prstGeom prst="curvedConnector3">
            <a:avLst>
              <a:gd name="adj1" fmla="val -14820"/>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69713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p:txBody>
          <a:bodyPr/>
          <a:lstStyle/>
          <a:p>
            <a:r>
              <a:rPr lang="fr-FR" dirty="0" smtClean="0"/>
              <a:t>Fonctionnalité : Liste comptes</a:t>
            </a:r>
          </a:p>
          <a:p>
            <a:pPr lvl="1"/>
            <a:r>
              <a:rPr lang="fr-FR" dirty="0" smtClean="0"/>
              <a:t>JSF et les </a:t>
            </a:r>
            <a:r>
              <a:rPr lang="fr-FR" dirty="0" err="1" smtClean="0"/>
              <a:t>templates</a:t>
            </a:r>
            <a:endParaRPr lang="fr-FR" dirty="0" smtClean="0"/>
          </a:p>
          <a:p>
            <a:pPr marL="294894" lvl="1" indent="0">
              <a:buNone/>
            </a:pPr>
            <a:r>
              <a:rPr lang="fr-FR" dirty="0" smtClean="0"/>
              <a:t>	- Framework MVC</a:t>
            </a:r>
          </a:p>
          <a:p>
            <a:pPr marL="294894" lvl="1" indent="0">
              <a:buNone/>
            </a:pPr>
            <a:r>
              <a:rPr lang="fr-FR" dirty="0"/>
              <a:t>	</a:t>
            </a:r>
            <a:r>
              <a:rPr lang="fr-FR" dirty="0" smtClean="0"/>
              <a:t>- </a:t>
            </a:r>
            <a:r>
              <a:rPr lang="fr-FR" dirty="0"/>
              <a:t>Interface fonctionnelle </a:t>
            </a:r>
          </a:p>
          <a:p>
            <a:pPr marL="294894" lvl="1" indent="0">
              <a:buNone/>
            </a:pPr>
            <a:r>
              <a:rPr lang="fr-FR" dirty="0"/>
              <a:t>	et homogène</a:t>
            </a:r>
          </a:p>
          <a:p>
            <a:pPr marL="294894" lvl="1" indent="0">
              <a:buNone/>
            </a:pPr>
            <a:endParaRPr lang="fr-FR" dirty="0"/>
          </a:p>
          <a:p>
            <a:pPr lvl="1"/>
            <a:endParaRPr lang="fr-FR" dirty="0" smtClean="0"/>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pic>
        <p:nvPicPr>
          <p:cNvPr id="6" name="Image 5"/>
          <p:cNvPicPr>
            <a:picLocks noChangeAspect="1"/>
          </p:cNvPicPr>
          <p:nvPr/>
        </p:nvPicPr>
        <p:blipFill>
          <a:blip r:embed="rId2"/>
          <a:stretch>
            <a:fillRect/>
          </a:stretch>
        </p:blipFill>
        <p:spPr>
          <a:xfrm>
            <a:off x="448962" y="3476928"/>
            <a:ext cx="1847850" cy="1571625"/>
          </a:xfrm>
          <a:prstGeom prst="rect">
            <a:avLst/>
          </a:prstGeom>
        </p:spPr>
      </p:pic>
      <p:sp>
        <p:nvSpPr>
          <p:cNvPr id="8" name="Rectangle à coins arrondis 7"/>
          <p:cNvSpPr/>
          <p:nvPr/>
        </p:nvSpPr>
        <p:spPr>
          <a:xfrm>
            <a:off x="774357" y="3668028"/>
            <a:ext cx="1522455" cy="502508"/>
          </a:xfrm>
          <a:prstGeom prst="roundRect">
            <a:avLst/>
          </a:prstGeom>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5" name="Espace réservé du contenu 1"/>
          <p:cNvSpPr txBox="1">
            <a:spLocks/>
          </p:cNvSpPr>
          <p:nvPr/>
        </p:nvSpPr>
        <p:spPr>
          <a:xfrm>
            <a:off x="2386914" y="4837345"/>
            <a:ext cx="1140057" cy="396897"/>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marL="82296" indent="0">
              <a:buFont typeface="Wingdings 3"/>
              <a:buNone/>
            </a:pPr>
            <a:r>
              <a:rPr lang="fr-FR" sz="1600" dirty="0" smtClean="0"/>
              <a:t>Vues JSF</a:t>
            </a:r>
            <a:endParaRPr lang="fr-FR" sz="1600" dirty="0"/>
          </a:p>
        </p:txBody>
      </p:sp>
      <p:cxnSp>
        <p:nvCxnSpPr>
          <p:cNvPr id="12" name="Connecteur en arc 11"/>
          <p:cNvCxnSpPr>
            <a:endCxn id="15" idx="0"/>
          </p:cNvCxnSpPr>
          <p:nvPr/>
        </p:nvCxnSpPr>
        <p:spPr>
          <a:xfrm rot="16200000" flipH="1">
            <a:off x="2170034" y="4050436"/>
            <a:ext cx="918064" cy="655754"/>
          </a:xfrm>
          <a:prstGeom prst="curvedConnector3">
            <a:avLst>
              <a:gd name="adj1" fmla="val -14820"/>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Image 8"/>
          <p:cNvPicPr>
            <a:picLocks noChangeAspect="1"/>
          </p:cNvPicPr>
          <p:nvPr/>
        </p:nvPicPr>
        <p:blipFill>
          <a:blip r:embed="rId3"/>
          <a:stretch>
            <a:fillRect/>
          </a:stretch>
        </p:blipFill>
        <p:spPr>
          <a:xfrm>
            <a:off x="3612696" y="2059484"/>
            <a:ext cx="5425297" cy="3947809"/>
          </a:xfrm>
          <a:prstGeom prst="rect">
            <a:avLst/>
          </a:prstGeom>
        </p:spPr>
      </p:pic>
    </p:spTree>
    <p:extLst>
      <p:ext uri="{BB962C8B-B14F-4D97-AF65-F5344CB8AC3E}">
        <p14:creationId xmlns:p14="http://schemas.microsoft.com/office/powerpoint/2010/main" val="2719305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a:xfrm>
            <a:off x="457200" y="1481330"/>
            <a:ext cx="4463143" cy="4525963"/>
          </a:xfrm>
        </p:spPr>
        <p:txBody>
          <a:bodyPr/>
          <a:lstStyle/>
          <a:p>
            <a:r>
              <a:rPr lang="fr-FR" dirty="0" smtClean="0"/>
              <a:t>Fonctionnalité : Liste comptes</a:t>
            </a:r>
          </a:p>
          <a:p>
            <a:pPr marL="82296" indent="0">
              <a:buNone/>
            </a:pPr>
            <a:endParaRPr lang="fr-FR" dirty="0" smtClean="0"/>
          </a:p>
          <a:p>
            <a:pPr lvl="1"/>
            <a:r>
              <a:rPr lang="fr-FR" dirty="0" smtClean="0"/>
              <a:t>Besoin du client</a:t>
            </a:r>
          </a:p>
          <a:p>
            <a:pPr marL="294894" lvl="1" indent="0">
              <a:buNone/>
            </a:pPr>
            <a:r>
              <a:rPr lang="fr-FR" dirty="0" smtClean="0"/>
              <a:t>	- Affichage clair de l’ensemble des informations</a:t>
            </a:r>
          </a:p>
          <a:p>
            <a:pPr marL="294894" lvl="1" indent="0">
              <a:buNone/>
            </a:pPr>
            <a:r>
              <a:rPr lang="fr-FR" dirty="0"/>
              <a:t>	</a:t>
            </a:r>
          </a:p>
          <a:p>
            <a:pPr lvl="1"/>
            <a:r>
              <a:rPr lang="fr-FR" dirty="0" smtClean="0"/>
              <a:t>Solution proposée</a:t>
            </a:r>
          </a:p>
          <a:p>
            <a:pPr marL="294894" lvl="1" indent="0">
              <a:buNone/>
            </a:pPr>
            <a:r>
              <a:rPr lang="fr-FR" dirty="0" smtClean="0"/>
              <a:t>	- Page contenant 3 champs</a:t>
            </a:r>
          </a:p>
          <a:p>
            <a:pPr marL="294894" lvl="1" indent="0">
              <a:buNone/>
            </a:pPr>
            <a:r>
              <a:rPr lang="fr-FR" dirty="0" smtClean="0"/>
              <a:t>	- Accès modification du client</a:t>
            </a:r>
          </a:p>
          <a:p>
            <a:pPr marL="294894" lvl="1" indent="0">
              <a:buNone/>
            </a:pPr>
            <a:r>
              <a:rPr lang="fr-FR" dirty="0" smtClean="0"/>
              <a:t>	- Accès Transaction bancaire</a:t>
            </a:r>
          </a:p>
          <a:p>
            <a:pPr marL="294894" lvl="1" indent="0">
              <a:buNone/>
            </a:pPr>
            <a:endParaRPr lang="fr-FR" dirty="0"/>
          </a:p>
          <a:p>
            <a:pPr lvl="1"/>
            <a:endParaRPr lang="fr-FR" dirty="0" smtClean="0"/>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pic>
        <p:nvPicPr>
          <p:cNvPr id="6" name="Image 5"/>
          <p:cNvPicPr>
            <a:picLocks noChangeAspect="1"/>
          </p:cNvPicPr>
          <p:nvPr/>
        </p:nvPicPr>
        <p:blipFill>
          <a:blip r:embed="rId2"/>
          <a:stretch>
            <a:fillRect/>
          </a:stretch>
        </p:blipFill>
        <p:spPr>
          <a:xfrm>
            <a:off x="4920343" y="1940152"/>
            <a:ext cx="4009430" cy="3546247"/>
          </a:xfrm>
          <a:prstGeom prst="rect">
            <a:avLst/>
          </a:prstGeom>
        </p:spPr>
      </p:pic>
    </p:spTree>
    <p:extLst>
      <p:ext uri="{BB962C8B-B14F-4D97-AF65-F5344CB8AC3E}">
        <p14:creationId xmlns:p14="http://schemas.microsoft.com/office/powerpoint/2010/main" val="1491832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a:xfrm>
            <a:off x="457200" y="1481330"/>
            <a:ext cx="4463143" cy="4525963"/>
          </a:xfrm>
        </p:spPr>
        <p:txBody>
          <a:bodyPr/>
          <a:lstStyle/>
          <a:p>
            <a:r>
              <a:rPr lang="fr-FR" dirty="0" smtClean="0"/>
              <a:t>Fonctionnalité : Liste comptes</a:t>
            </a:r>
          </a:p>
          <a:p>
            <a:pPr marL="82296" indent="0">
              <a:buNone/>
            </a:pPr>
            <a:endParaRPr lang="fr-FR" dirty="0" smtClean="0"/>
          </a:p>
          <a:p>
            <a:pPr lvl="1"/>
            <a:r>
              <a:rPr lang="fr-FR" dirty="0" smtClean="0"/>
              <a:t>Utilisation de </a:t>
            </a:r>
            <a:r>
              <a:rPr lang="fr-FR" dirty="0" err="1" smtClean="0"/>
              <a:t>PrimeFaces</a:t>
            </a:r>
            <a:r>
              <a:rPr lang="fr-FR" dirty="0" smtClean="0"/>
              <a:t> 6</a:t>
            </a:r>
          </a:p>
          <a:p>
            <a:pPr marL="294894" lvl="1" indent="0">
              <a:buNone/>
            </a:pPr>
            <a:endParaRPr lang="fr-FR" dirty="0" smtClean="0"/>
          </a:p>
          <a:p>
            <a:pPr marL="294894" lvl="1" indent="0">
              <a:buNone/>
            </a:pPr>
            <a:r>
              <a:rPr lang="fr-FR" dirty="0" smtClean="0"/>
              <a:t>- Menu déroulant « transaction »</a:t>
            </a:r>
          </a:p>
          <a:p>
            <a:pPr marL="294894" lvl="1" indent="0">
              <a:buNone/>
            </a:pPr>
            <a:endParaRPr lang="fr-FR" dirty="0" smtClean="0"/>
          </a:p>
          <a:p>
            <a:pPr marL="294894" lvl="1" indent="0">
              <a:buNone/>
            </a:pPr>
            <a:endParaRPr lang="fr-FR" dirty="0"/>
          </a:p>
          <a:p>
            <a:pPr marL="294894" lvl="1" indent="0">
              <a:buNone/>
            </a:pPr>
            <a:endParaRPr lang="fr-FR" dirty="0" smtClean="0"/>
          </a:p>
          <a:p>
            <a:pPr marL="294894" lvl="1" indent="0">
              <a:buNone/>
            </a:pPr>
            <a:endParaRPr lang="fr-FR" dirty="0"/>
          </a:p>
          <a:p>
            <a:pPr lvl="1"/>
            <a:endParaRPr lang="fr-FR" dirty="0" smtClean="0"/>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pic>
        <p:nvPicPr>
          <p:cNvPr id="6" name="Image 5"/>
          <p:cNvPicPr>
            <a:picLocks noChangeAspect="1"/>
          </p:cNvPicPr>
          <p:nvPr/>
        </p:nvPicPr>
        <p:blipFill>
          <a:blip r:embed="rId2"/>
          <a:stretch>
            <a:fillRect/>
          </a:stretch>
        </p:blipFill>
        <p:spPr>
          <a:xfrm>
            <a:off x="4926693" y="1940152"/>
            <a:ext cx="4009430" cy="3546247"/>
          </a:xfrm>
          <a:prstGeom prst="rect">
            <a:avLst/>
          </a:prstGeom>
        </p:spPr>
      </p:pic>
      <p:pic>
        <p:nvPicPr>
          <p:cNvPr id="13" name="Image 12"/>
          <p:cNvPicPr>
            <a:picLocks noChangeAspect="1"/>
          </p:cNvPicPr>
          <p:nvPr/>
        </p:nvPicPr>
        <p:blipFill>
          <a:blip r:embed="rId3"/>
          <a:stretch>
            <a:fillRect/>
          </a:stretch>
        </p:blipFill>
        <p:spPr>
          <a:xfrm>
            <a:off x="362333" y="3381849"/>
            <a:ext cx="4285867" cy="280205"/>
          </a:xfrm>
          <a:prstGeom prst="rect">
            <a:avLst/>
          </a:prstGeom>
        </p:spPr>
      </p:pic>
      <p:pic>
        <p:nvPicPr>
          <p:cNvPr id="17" name="Image 16"/>
          <p:cNvPicPr>
            <a:picLocks noChangeAspect="1"/>
          </p:cNvPicPr>
          <p:nvPr/>
        </p:nvPicPr>
        <p:blipFill>
          <a:blip r:embed="rId4"/>
          <a:stretch>
            <a:fillRect/>
          </a:stretch>
        </p:blipFill>
        <p:spPr>
          <a:xfrm>
            <a:off x="7208359" y="3630304"/>
            <a:ext cx="1130778" cy="591411"/>
          </a:xfrm>
          <a:prstGeom prst="rect">
            <a:avLst/>
          </a:prstGeom>
        </p:spPr>
      </p:pic>
      <p:sp>
        <p:nvSpPr>
          <p:cNvPr id="18" name="Rectangle 17"/>
          <p:cNvSpPr/>
          <p:nvPr/>
        </p:nvSpPr>
        <p:spPr>
          <a:xfrm>
            <a:off x="317500" y="3331049"/>
            <a:ext cx="4438650" cy="459901"/>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24" name="Connecteur droit avec flèche 23"/>
          <p:cNvCxnSpPr>
            <a:endCxn id="18" idx="3"/>
          </p:cNvCxnSpPr>
          <p:nvPr/>
        </p:nvCxnSpPr>
        <p:spPr>
          <a:xfrm flipH="1" flipV="1">
            <a:off x="4756150" y="3561000"/>
            <a:ext cx="2311400" cy="2299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915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a:xfrm>
            <a:off x="457200" y="1481330"/>
            <a:ext cx="4463143" cy="4525963"/>
          </a:xfrm>
        </p:spPr>
        <p:txBody>
          <a:bodyPr/>
          <a:lstStyle/>
          <a:p>
            <a:r>
              <a:rPr lang="fr-FR" dirty="0" smtClean="0"/>
              <a:t>Fonctionnalité : Liste comptes</a:t>
            </a:r>
          </a:p>
          <a:p>
            <a:pPr marL="82296" indent="0">
              <a:buNone/>
            </a:pPr>
            <a:endParaRPr lang="fr-FR" dirty="0" smtClean="0"/>
          </a:p>
          <a:p>
            <a:pPr lvl="1"/>
            <a:r>
              <a:rPr lang="fr-FR" dirty="0" smtClean="0"/>
              <a:t>Utilisation de </a:t>
            </a:r>
            <a:r>
              <a:rPr lang="fr-FR" dirty="0" err="1" smtClean="0"/>
              <a:t>PrimeFaces</a:t>
            </a:r>
            <a:r>
              <a:rPr lang="fr-FR" dirty="0" smtClean="0"/>
              <a:t> 6</a:t>
            </a:r>
          </a:p>
          <a:p>
            <a:pPr marL="294894" lvl="1" indent="0">
              <a:buNone/>
            </a:pPr>
            <a:endParaRPr lang="fr-FR" dirty="0" smtClean="0"/>
          </a:p>
          <a:p>
            <a:pPr marL="294894" lvl="1" indent="0">
              <a:buNone/>
            </a:pPr>
            <a:r>
              <a:rPr lang="fr-FR" dirty="0" smtClean="0"/>
              <a:t>- Menu déroulant « transaction »</a:t>
            </a:r>
          </a:p>
          <a:p>
            <a:pPr marL="294894" lvl="1" indent="0">
              <a:buNone/>
            </a:pPr>
            <a:endParaRPr lang="fr-FR" dirty="0" smtClean="0"/>
          </a:p>
          <a:p>
            <a:pPr marL="294894" lvl="1" indent="0">
              <a:buNone/>
            </a:pPr>
            <a:endParaRPr lang="fr-FR" dirty="0"/>
          </a:p>
          <a:p>
            <a:pPr marL="294894" lvl="1" indent="0">
              <a:buNone/>
            </a:pPr>
            <a:endParaRPr lang="fr-FR" dirty="0" smtClean="0"/>
          </a:p>
          <a:p>
            <a:pPr marL="294894" lvl="1" indent="0">
              <a:buNone/>
            </a:pPr>
            <a:endParaRPr lang="fr-FR" dirty="0"/>
          </a:p>
          <a:p>
            <a:pPr marL="294894" lvl="1" indent="0">
              <a:buNone/>
            </a:pPr>
            <a:r>
              <a:rPr lang="fr-FR" dirty="0" smtClean="0"/>
              <a:t>- Utilisation de champ numérique</a:t>
            </a:r>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pic>
        <p:nvPicPr>
          <p:cNvPr id="6" name="Image 5"/>
          <p:cNvPicPr>
            <a:picLocks noChangeAspect="1"/>
          </p:cNvPicPr>
          <p:nvPr/>
        </p:nvPicPr>
        <p:blipFill>
          <a:blip r:embed="rId2"/>
          <a:stretch>
            <a:fillRect/>
          </a:stretch>
        </p:blipFill>
        <p:spPr>
          <a:xfrm>
            <a:off x="4926693" y="1940152"/>
            <a:ext cx="4009430" cy="3546247"/>
          </a:xfrm>
          <a:prstGeom prst="rect">
            <a:avLst/>
          </a:prstGeom>
        </p:spPr>
      </p:pic>
      <p:pic>
        <p:nvPicPr>
          <p:cNvPr id="13" name="Image 12"/>
          <p:cNvPicPr>
            <a:picLocks noChangeAspect="1"/>
          </p:cNvPicPr>
          <p:nvPr/>
        </p:nvPicPr>
        <p:blipFill>
          <a:blip r:embed="rId3"/>
          <a:stretch>
            <a:fillRect/>
          </a:stretch>
        </p:blipFill>
        <p:spPr>
          <a:xfrm>
            <a:off x="362333" y="3381849"/>
            <a:ext cx="4285867" cy="280205"/>
          </a:xfrm>
          <a:prstGeom prst="rect">
            <a:avLst/>
          </a:prstGeom>
        </p:spPr>
      </p:pic>
      <p:pic>
        <p:nvPicPr>
          <p:cNvPr id="17" name="Image 16"/>
          <p:cNvPicPr>
            <a:picLocks noChangeAspect="1"/>
          </p:cNvPicPr>
          <p:nvPr/>
        </p:nvPicPr>
        <p:blipFill>
          <a:blip r:embed="rId4"/>
          <a:stretch>
            <a:fillRect/>
          </a:stretch>
        </p:blipFill>
        <p:spPr>
          <a:xfrm>
            <a:off x="7208359" y="3630304"/>
            <a:ext cx="1130778" cy="591411"/>
          </a:xfrm>
          <a:prstGeom prst="rect">
            <a:avLst/>
          </a:prstGeom>
        </p:spPr>
      </p:pic>
      <p:sp>
        <p:nvSpPr>
          <p:cNvPr id="18" name="Rectangle 17"/>
          <p:cNvSpPr/>
          <p:nvPr/>
        </p:nvSpPr>
        <p:spPr>
          <a:xfrm>
            <a:off x="317500" y="3331049"/>
            <a:ext cx="4438650" cy="459901"/>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24" name="Connecteur droit avec flèche 23"/>
          <p:cNvCxnSpPr>
            <a:endCxn id="18" idx="3"/>
          </p:cNvCxnSpPr>
          <p:nvPr/>
        </p:nvCxnSpPr>
        <p:spPr>
          <a:xfrm flipH="1" flipV="1">
            <a:off x="4756150" y="3561000"/>
            <a:ext cx="2311400" cy="2299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 name="Image 4"/>
          <p:cNvPicPr>
            <a:picLocks noChangeAspect="1"/>
          </p:cNvPicPr>
          <p:nvPr/>
        </p:nvPicPr>
        <p:blipFill>
          <a:blip r:embed="rId5"/>
          <a:stretch>
            <a:fillRect/>
          </a:stretch>
        </p:blipFill>
        <p:spPr>
          <a:xfrm>
            <a:off x="3609111" y="5716350"/>
            <a:ext cx="2635164" cy="629969"/>
          </a:xfrm>
          <a:prstGeom prst="rect">
            <a:avLst/>
          </a:prstGeom>
        </p:spPr>
      </p:pic>
      <p:pic>
        <p:nvPicPr>
          <p:cNvPr id="7" name="Image 6"/>
          <p:cNvPicPr>
            <a:picLocks noChangeAspect="1"/>
          </p:cNvPicPr>
          <p:nvPr/>
        </p:nvPicPr>
        <p:blipFill>
          <a:blip r:embed="rId6"/>
          <a:stretch>
            <a:fillRect/>
          </a:stretch>
        </p:blipFill>
        <p:spPr>
          <a:xfrm>
            <a:off x="378762" y="4727098"/>
            <a:ext cx="4253008" cy="344047"/>
          </a:xfrm>
          <a:prstGeom prst="rect">
            <a:avLst/>
          </a:prstGeom>
        </p:spPr>
      </p:pic>
      <p:sp>
        <p:nvSpPr>
          <p:cNvPr id="12" name="Rectangle 11"/>
          <p:cNvSpPr/>
          <p:nvPr/>
        </p:nvSpPr>
        <p:spPr>
          <a:xfrm>
            <a:off x="317500" y="4653269"/>
            <a:ext cx="4438650" cy="459901"/>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14" name="Connecteur droit avec flèche 13"/>
          <p:cNvCxnSpPr>
            <a:stCxn id="5" idx="0"/>
            <a:endCxn id="12" idx="2"/>
          </p:cNvCxnSpPr>
          <p:nvPr/>
        </p:nvCxnSpPr>
        <p:spPr>
          <a:xfrm flipH="1" flipV="1">
            <a:off x="2536825" y="5113170"/>
            <a:ext cx="2389868" cy="603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Connecteur en arc 10"/>
          <p:cNvCxnSpPr>
            <a:endCxn id="5" idx="3"/>
          </p:cNvCxnSpPr>
          <p:nvPr/>
        </p:nvCxnSpPr>
        <p:spPr>
          <a:xfrm rot="10800000" flipV="1">
            <a:off x="6244276" y="5214551"/>
            <a:ext cx="2191271" cy="816784"/>
          </a:xfrm>
          <a:prstGeom prst="curvedConnector3">
            <a:avLst>
              <a:gd name="adj1" fmla="val -1842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1293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a:xfrm>
            <a:off x="238125" y="1481331"/>
            <a:ext cx="4581525" cy="3306570"/>
          </a:xfrm>
        </p:spPr>
        <p:txBody>
          <a:bodyPr/>
          <a:lstStyle/>
          <a:p>
            <a:r>
              <a:rPr lang="fr-FR" dirty="0" smtClean="0"/>
              <a:t>Fonctionnalité : transaction</a:t>
            </a:r>
          </a:p>
          <a:p>
            <a:pPr marL="82296" indent="0">
              <a:buNone/>
            </a:pPr>
            <a:endParaRPr lang="fr-FR" dirty="0" smtClean="0"/>
          </a:p>
          <a:p>
            <a:pPr lvl="1"/>
            <a:r>
              <a:rPr lang="fr-FR" dirty="0" smtClean="0"/>
              <a:t>Besoin du client</a:t>
            </a:r>
          </a:p>
          <a:p>
            <a:pPr marL="294894" lvl="1" indent="0">
              <a:buNone/>
            </a:pPr>
            <a:r>
              <a:rPr lang="fr-FR" dirty="0" smtClean="0"/>
              <a:t>	- Réaliser des virement interne</a:t>
            </a:r>
          </a:p>
          <a:p>
            <a:pPr marL="294894" lvl="1" indent="0">
              <a:buNone/>
            </a:pPr>
            <a:r>
              <a:rPr lang="fr-FR" dirty="0" smtClean="0"/>
              <a:t>	 de compte à compte</a:t>
            </a:r>
          </a:p>
          <a:p>
            <a:pPr marL="294894" lvl="1" indent="0">
              <a:buNone/>
            </a:pPr>
            <a:endParaRPr lang="fr-FR" dirty="0"/>
          </a:p>
          <a:p>
            <a:pPr lvl="1"/>
            <a:endParaRPr lang="fr-FR" dirty="0" smtClean="0"/>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Fonctionnalité </a:t>
            </a:r>
            <a:endParaRPr lang="fr-FR" dirty="0"/>
          </a:p>
        </p:txBody>
      </p:sp>
      <p:sp>
        <p:nvSpPr>
          <p:cNvPr id="8" name="Espace réservé du contenu 1">
            <a:extLst>
              <a:ext uri="{FF2B5EF4-FFF2-40B4-BE49-F238E27FC236}">
                <a16:creationId xmlns:a16="http://schemas.microsoft.com/office/drawing/2014/main" xmlns="" id="{8C37BB23-1C05-4446-8957-7CB18A67615B}"/>
              </a:ext>
            </a:extLst>
          </p:cNvPr>
          <p:cNvSpPr txBox="1">
            <a:spLocks/>
          </p:cNvSpPr>
          <p:nvPr/>
        </p:nvSpPr>
        <p:spPr>
          <a:xfrm>
            <a:off x="4523467" y="1481331"/>
            <a:ext cx="4463143" cy="3306570"/>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marL="294894" lvl="1" indent="0">
              <a:buFont typeface="Verdana"/>
              <a:buNone/>
            </a:pPr>
            <a:endParaRPr lang="fr-FR" dirty="0" smtClean="0"/>
          </a:p>
          <a:p>
            <a:pPr marL="294894" lvl="1" indent="0">
              <a:buFont typeface="Verdana"/>
              <a:buNone/>
            </a:pPr>
            <a:r>
              <a:rPr lang="fr-FR" dirty="0" smtClean="0"/>
              <a:t>	</a:t>
            </a:r>
          </a:p>
          <a:p>
            <a:pPr lvl="1"/>
            <a:r>
              <a:rPr lang="fr-FR" dirty="0" smtClean="0"/>
              <a:t>Solution proposée</a:t>
            </a:r>
          </a:p>
          <a:p>
            <a:pPr marL="294894" lvl="1" indent="0">
              <a:buFont typeface="Verdana"/>
              <a:buNone/>
            </a:pPr>
            <a:r>
              <a:rPr lang="fr-FR" dirty="0" smtClean="0"/>
              <a:t>	- Page intuitive et 		ergonomique</a:t>
            </a:r>
          </a:p>
          <a:p>
            <a:pPr marL="294894" lvl="1" indent="0">
              <a:buFont typeface="Verdana"/>
              <a:buNone/>
            </a:pPr>
            <a:r>
              <a:rPr lang="fr-FR" dirty="0" smtClean="0"/>
              <a:t>	- Sélection</a:t>
            </a:r>
          </a:p>
          <a:p>
            <a:pPr marL="294894" lvl="1" indent="0">
              <a:buFont typeface="Verdana"/>
              <a:buNone/>
            </a:pPr>
            <a:r>
              <a:rPr lang="fr-FR" dirty="0" smtClean="0"/>
              <a:t>	- Accès Transaction bancaire</a:t>
            </a:r>
          </a:p>
          <a:p>
            <a:pPr marL="294894" lvl="1" indent="0">
              <a:buFont typeface="Verdana"/>
              <a:buNone/>
            </a:pPr>
            <a:endParaRPr lang="fr-FR" dirty="0" smtClean="0"/>
          </a:p>
          <a:p>
            <a:pPr lvl="1"/>
            <a:endParaRPr lang="fr-FR" dirty="0" smtClean="0"/>
          </a:p>
        </p:txBody>
      </p:sp>
      <p:pic>
        <p:nvPicPr>
          <p:cNvPr id="9" name="Image 8"/>
          <p:cNvPicPr>
            <a:picLocks noChangeAspect="1"/>
          </p:cNvPicPr>
          <p:nvPr/>
        </p:nvPicPr>
        <p:blipFill>
          <a:blip r:embed="rId2"/>
          <a:stretch>
            <a:fillRect/>
          </a:stretch>
        </p:blipFill>
        <p:spPr>
          <a:xfrm>
            <a:off x="632505" y="3705225"/>
            <a:ext cx="7781925" cy="2019300"/>
          </a:xfrm>
          <a:prstGeom prst="rect">
            <a:avLst/>
          </a:prstGeom>
        </p:spPr>
      </p:pic>
    </p:spTree>
    <p:extLst>
      <p:ext uri="{BB962C8B-B14F-4D97-AF65-F5344CB8AC3E}">
        <p14:creationId xmlns:p14="http://schemas.microsoft.com/office/powerpoint/2010/main" val="287805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dirty="0" smtClean="0"/>
              <a:t>Renforcement des connaissances acquises</a:t>
            </a:r>
          </a:p>
          <a:p>
            <a:pPr lvl="1"/>
            <a:r>
              <a:rPr lang="fr-FR" dirty="0" smtClean="0"/>
              <a:t>JSF</a:t>
            </a:r>
          </a:p>
          <a:p>
            <a:pPr lvl="1"/>
            <a:r>
              <a:rPr lang="fr-FR" dirty="0" err="1" smtClean="0"/>
              <a:t>WebService</a:t>
            </a:r>
            <a:r>
              <a:rPr lang="fr-FR" dirty="0" smtClean="0"/>
              <a:t> coté </a:t>
            </a:r>
            <a:r>
              <a:rPr lang="fr-FR" dirty="0" smtClean="0"/>
              <a:t>client</a:t>
            </a:r>
            <a:endParaRPr lang="fr-FR" dirty="0"/>
          </a:p>
          <a:p>
            <a:pPr marL="294894" lvl="1" indent="0">
              <a:buNone/>
            </a:pPr>
            <a:endParaRPr lang="fr-FR" dirty="0"/>
          </a:p>
          <a:p>
            <a:r>
              <a:rPr lang="fr-FR" dirty="0" smtClean="0"/>
              <a:t>Amélioration de la méthodologie de travail en groupe à l’aide de GitHub</a:t>
            </a:r>
          </a:p>
          <a:p>
            <a:pPr marL="294894" lvl="1" indent="0">
              <a:buNone/>
            </a:pPr>
            <a:endParaRPr lang="fr-FR" dirty="0" smtClean="0"/>
          </a:p>
          <a:p>
            <a:pPr marL="294894" lvl="1" indent="0">
              <a:buNone/>
            </a:pPr>
            <a:endParaRPr lang="fr-FR" dirty="0" smtClean="0"/>
          </a:p>
          <a:p>
            <a:r>
              <a:rPr lang="fr-FR" dirty="0" smtClean="0"/>
              <a:t>Gestion de projet et des obstacles rencontrés</a:t>
            </a:r>
            <a:endParaRPr lang="fr-FR" dirty="0"/>
          </a:p>
          <a:p>
            <a:pPr marL="82296" indent="0">
              <a:buNone/>
            </a:pPr>
            <a:endParaRPr lang="fr-FR" dirty="0"/>
          </a:p>
        </p:txBody>
      </p:sp>
      <p:sp>
        <p:nvSpPr>
          <p:cNvPr id="3" name="Titre 2"/>
          <p:cNvSpPr>
            <a:spLocks noGrp="1"/>
          </p:cNvSpPr>
          <p:nvPr>
            <p:ph type="title"/>
          </p:nvPr>
        </p:nvSpPr>
        <p:spPr/>
        <p:txBody>
          <a:bodyPr/>
          <a:lstStyle/>
          <a:p>
            <a:pPr algn="ctr"/>
            <a:r>
              <a:rPr lang="fr-FR" dirty="0" smtClean="0"/>
              <a:t>Bilan personnel du projet</a:t>
            </a:r>
            <a:endParaRPr lang="fr-FR" dirty="0"/>
          </a:p>
        </p:txBody>
      </p:sp>
    </p:spTree>
    <p:extLst>
      <p:ext uri="{BB962C8B-B14F-4D97-AF65-F5344CB8AC3E}">
        <p14:creationId xmlns:p14="http://schemas.microsoft.com/office/powerpoint/2010/main" val="21881210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smtClean="0"/>
          </a:p>
          <a:p>
            <a:pPr marL="82296" indent="0">
              <a:buNone/>
            </a:pPr>
            <a:endParaRPr lang="fr-FR" dirty="0"/>
          </a:p>
        </p:txBody>
      </p:sp>
      <p:sp>
        <p:nvSpPr>
          <p:cNvPr id="3" name="Titre 2"/>
          <p:cNvSpPr>
            <a:spLocks noGrp="1"/>
          </p:cNvSpPr>
          <p:nvPr>
            <p:ph type="title"/>
          </p:nvPr>
        </p:nvSpPr>
        <p:spPr>
          <a:xfrm>
            <a:off x="336666" y="274638"/>
            <a:ext cx="8470669" cy="1143000"/>
          </a:xfrm>
        </p:spPr>
        <p:txBody>
          <a:bodyPr/>
          <a:lstStyle/>
          <a:p>
            <a:pPr algn="ctr"/>
            <a:r>
              <a:rPr lang="fr-FR" dirty="0" smtClean="0"/>
              <a:t>Conclusion personnel et projection d’avenir</a:t>
            </a:r>
            <a:endParaRPr lang="fr-FR" dirty="0"/>
          </a:p>
        </p:txBody>
      </p:sp>
      <p:sp>
        <p:nvSpPr>
          <p:cNvPr id="4" name="Espace réservé du contenu 1"/>
          <p:cNvSpPr txBox="1">
            <a:spLocks/>
          </p:cNvSpPr>
          <p:nvPr/>
        </p:nvSpPr>
        <p:spPr>
          <a:xfrm>
            <a:off x="609600" y="1633730"/>
            <a:ext cx="8229600" cy="4525963"/>
          </a:xfrm>
          <a:prstGeom prst="rect">
            <a:avLst/>
          </a:prstGeom>
        </p:spPr>
        <p:txBody>
          <a:bodyPr vert="horz">
            <a:normAutofit/>
          </a:bodyPr>
          <a:lstStyle>
            <a:lvl1pPr marL="274320" indent="-192024" algn="l" rtl="0" eaLnBrk="1" latinLnBrk="0" hangingPunct="1">
              <a:spcBef>
                <a:spcPts val="300"/>
              </a:spcBef>
              <a:spcAft>
                <a:spcPts val="0"/>
              </a:spcAft>
              <a:buClr>
                <a:schemeClr val="accent1"/>
              </a:buClr>
              <a:buSzPct val="68000"/>
              <a:buFont typeface="Wingdings 3"/>
              <a:buChar char=""/>
              <a:defRPr kumimoji="0" sz="2025" kern="1200">
                <a:solidFill>
                  <a:schemeClr val="tx1"/>
                </a:solidFill>
                <a:latin typeface="+mn-lt"/>
                <a:ea typeface="+mn-ea"/>
                <a:cs typeface="+mn-cs"/>
              </a:defRPr>
            </a:lvl1pPr>
            <a:lvl2pPr marL="466344" indent="-171450" algn="l" rtl="0" eaLnBrk="1" latinLnBrk="0" hangingPunct="1">
              <a:spcBef>
                <a:spcPts val="243"/>
              </a:spcBef>
              <a:buClr>
                <a:schemeClr val="accent1"/>
              </a:buClr>
              <a:buFont typeface="Verdana"/>
              <a:buChar char="◦"/>
              <a:defRPr kumimoji="0" sz="1725" kern="1200">
                <a:solidFill>
                  <a:schemeClr val="tx1"/>
                </a:solidFill>
                <a:latin typeface="+mn-lt"/>
                <a:ea typeface="+mn-ea"/>
                <a:cs typeface="+mn-cs"/>
              </a:defRPr>
            </a:lvl2pPr>
            <a:lvl3pPr marL="644652" indent="-171450" algn="l" rtl="0" eaLnBrk="1" latinLnBrk="0" hangingPunct="1">
              <a:spcBef>
                <a:spcPts val="263"/>
              </a:spcBef>
              <a:buClr>
                <a:schemeClr val="accent2"/>
              </a:buClr>
              <a:buSzPct val="100000"/>
              <a:buFont typeface="Wingdings 2"/>
              <a:buChar char=""/>
              <a:defRPr kumimoji="0" sz="1575" kern="1200">
                <a:solidFill>
                  <a:schemeClr val="tx1"/>
                </a:solidFill>
                <a:latin typeface="+mn-lt"/>
                <a:ea typeface="+mn-ea"/>
                <a:cs typeface="+mn-cs"/>
              </a:defRPr>
            </a:lvl3pPr>
            <a:lvl4pPr marL="857250" indent="-171450" algn="l" rtl="0" eaLnBrk="1" latinLnBrk="0" hangingPunct="1">
              <a:spcBef>
                <a:spcPts val="263"/>
              </a:spcBef>
              <a:buClr>
                <a:schemeClr val="accent2"/>
              </a:buClr>
              <a:buFont typeface="Wingdings 2"/>
              <a:buChar char=""/>
              <a:defRPr kumimoji="0" sz="1425" kern="1200">
                <a:solidFill>
                  <a:schemeClr val="tx1"/>
                </a:solidFill>
                <a:latin typeface="+mn-lt"/>
                <a:ea typeface="+mn-ea"/>
                <a:cs typeface="+mn-cs"/>
              </a:defRPr>
            </a:lvl4pPr>
            <a:lvl5pPr marL="1028700" indent="-171450" algn="l" rtl="0" eaLnBrk="1" latinLnBrk="0" hangingPunct="1">
              <a:spcBef>
                <a:spcPts val="263"/>
              </a:spcBef>
              <a:buClr>
                <a:schemeClr val="accent2"/>
              </a:buClr>
              <a:buFont typeface="Wingdings 2"/>
              <a:buChar char=""/>
              <a:defRPr kumimoji="0" sz="13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endParaRPr lang="fr-FR" dirty="0" smtClean="0"/>
          </a:p>
          <a:p>
            <a:pPr lvl="1"/>
            <a:endParaRPr lang="fr-FR" dirty="0" smtClean="0"/>
          </a:p>
        </p:txBody>
      </p:sp>
    </p:spTree>
    <p:extLst>
      <p:ext uri="{BB962C8B-B14F-4D97-AF65-F5344CB8AC3E}">
        <p14:creationId xmlns:p14="http://schemas.microsoft.com/office/powerpoint/2010/main" val="950427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p:txBody>
          <a:bodyPr/>
          <a:lstStyle/>
          <a:p>
            <a:endParaRPr lang="fr-FR" dirty="0" smtClean="0"/>
          </a:p>
          <a:p>
            <a:pPr marL="82296" indent="0">
              <a:buNone/>
            </a:pPr>
            <a:r>
              <a:rPr lang="fr-FR" dirty="0" smtClean="0"/>
              <a:t>Client : </a:t>
            </a:r>
            <a:r>
              <a:rPr lang="fr-FR" dirty="0" err="1" smtClean="0"/>
              <a:t>ProxiBanque</a:t>
            </a:r>
            <a:r>
              <a:rPr lang="fr-FR" dirty="0" smtClean="0"/>
              <a:t> </a:t>
            </a:r>
          </a:p>
          <a:p>
            <a:pPr marL="82296" indent="0">
              <a:buNone/>
            </a:pPr>
            <a:endParaRPr lang="fr-FR" dirty="0"/>
          </a:p>
          <a:p>
            <a:pPr marL="82296" indent="0">
              <a:buNone/>
            </a:pPr>
            <a:r>
              <a:rPr lang="fr-FR" dirty="0" smtClean="0"/>
              <a:t>Besoin: Informatisation du système d’information au travers d’un application web</a:t>
            </a:r>
          </a:p>
          <a:p>
            <a:pPr marL="82296" indent="0">
              <a:buNone/>
            </a:pPr>
            <a:endParaRPr lang="fr-FR" dirty="0"/>
          </a:p>
          <a:p>
            <a:pPr marL="82296" indent="0">
              <a:buNone/>
            </a:pPr>
            <a:r>
              <a:rPr lang="fr-FR" dirty="0" smtClean="0"/>
              <a:t>	Conseiller				Gérant</a:t>
            </a:r>
          </a:p>
          <a:p>
            <a:pPr marL="82296" indent="0">
              <a:buNone/>
            </a:pPr>
            <a:endParaRPr lang="fr-FR" dirty="0"/>
          </a:p>
          <a:p>
            <a:pPr marL="82296" indent="0">
              <a:buNone/>
            </a:pPr>
            <a:endParaRPr lang="fr-FR" dirty="0" smtClean="0"/>
          </a:p>
          <a:p>
            <a:pPr marL="82296" indent="0">
              <a:buNone/>
            </a:pPr>
            <a:endParaRPr lang="fr-FR" dirty="0"/>
          </a:p>
          <a:p>
            <a:pPr marL="82296" indent="0">
              <a:buNone/>
            </a:pPr>
            <a:r>
              <a:rPr lang="fr-FR" sz="1600" dirty="0" smtClean="0"/>
              <a:t>	-Gestion des Clients			-Gestion des conseiller</a:t>
            </a:r>
          </a:p>
          <a:p>
            <a:pPr marL="82296" indent="0">
              <a:buNone/>
            </a:pPr>
            <a:r>
              <a:rPr lang="fr-FR" sz="1600" dirty="0"/>
              <a:t>	</a:t>
            </a:r>
            <a:r>
              <a:rPr lang="fr-FR" sz="1600" dirty="0" smtClean="0"/>
              <a:t>-Gestion des transaction			_Audite des Comptes</a:t>
            </a:r>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Besoin Client : Contexte</a:t>
            </a:r>
            <a:endParaRPr lang="fr-FR" dirty="0"/>
          </a:p>
        </p:txBody>
      </p:sp>
      <p:sp>
        <p:nvSpPr>
          <p:cNvPr id="5" name="Flèche vers le bas 4"/>
          <p:cNvSpPr/>
          <p:nvPr/>
        </p:nvSpPr>
        <p:spPr>
          <a:xfrm>
            <a:off x="1920240" y="3998422"/>
            <a:ext cx="390698" cy="6151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vers le bas 6"/>
          <p:cNvSpPr/>
          <p:nvPr/>
        </p:nvSpPr>
        <p:spPr>
          <a:xfrm>
            <a:off x="6378632" y="3998422"/>
            <a:ext cx="390698" cy="6151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383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8C37BB23-1C05-4446-8957-7CB18A67615B}"/>
              </a:ext>
            </a:extLst>
          </p:cNvPr>
          <p:cNvSpPr>
            <a:spLocks noGrp="1"/>
          </p:cNvSpPr>
          <p:nvPr>
            <p:ph idx="1"/>
          </p:nvPr>
        </p:nvSpPr>
        <p:spPr/>
        <p:txBody>
          <a:bodyPr/>
          <a:lstStyle/>
          <a:p>
            <a:r>
              <a:rPr lang="fr-FR" dirty="0" smtClean="0"/>
              <a:t>2014-2017 : Docteur en physique</a:t>
            </a:r>
          </a:p>
          <a:p>
            <a:endParaRPr lang="fr-FR" dirty="0" smtClean="0"/>
          </a:p>
          <a:p>
            <a:pPr lvl="1"/>
            <a:r>
              <a:rPr lang="fr-FR" dirty="0" smtClean="0"/>
              <a:t>Synthèse de composés organiques</a:t>
            </a:r>
          </a:p>
          <a:p>
            <a:pPr lvl="1"/>
            <a:r>
              <a:rPr lang="fr-FR" dirty="0" smtClean="0"/>
              <a:t>Conception et Etude d’</a:t>
            </a:r>
            <a:r>
              <a:rPr lang="fr-FR" dirty="0" err="1" smtClean="0"/>
              <a:t>OLEDs</a:t>
            </a:r>
            <a:endParaRPr lang="fr-FR" dirty="0" smtClean="0"/>
          </a:p>
          <a:p>
            <a:pPr lvl="1"/>
            <a:endParaRPr lang="fr-FR" dirty="0"/>
          </a:p>
          <a:p>
            <a:pPr lvl="1"/>
            <a:r>
              <a:rPr lang="fr-FR" dirty="0" smtClean="0"/>
              <a:t>Réalisation de macro VBA pour le traitement de données</a:t>
            </a:r>
          </a:p>
          <a:p>
            <a:endParaRPr lang="fr-FR" dirty="0" smtClean="0"/>
          </a:p>
          <a:p>
            <a:endParaRPr lang="fr-FR" dirty="0"/>
          </a:p>
          <a:p>
            <a:r>
              <a:rPr lang="fr-FR" dirty="0" smtClean="0"/>
              <a:t>2011-2014 : Ingénieur en physique-chimie</a:t>
            </a:r>
          </a:p>
          <a:p>
            <a:endParaRPr lang="fr-FR" dirty="0" smtClean="0"/>
          </a:p>
          <a:p>
            <a:pPr lvl="1"/>
            <a:r>
              <a:rPr lang="fr-FR" dirty="0" smtClean="0"/>
              <a:t>Obtention d’un Master en physique-chimie des matériaux en parallèle</a:t>
            </a:r>
          </a:p>
        </p:txBody>
      </p:sp>
      <p:sp>
        <p:nvSpPr>
          <p:cNvPr id="3" name="Titre 2">
            <a:extLst>
              <a:ext uri="{FF2B5EF4-FFF2-40B4-BE49-F238E27FC236}">
                <a16:creationId xmlns:a16="http://schemas.microsoft.com/office/drawing/2014/main" xmlns="" id="{595E7ECA-399F-4B25-83B8-B4DD0F7C6386}"/>
              </a:ext>
            </a:extLst>
          </p:cNvPr>
          <p:cNvSpPr>
            <a:spLocks noGrp="1"/>
          </p:cNvSpPr>
          <p:nvPr>
            <p:ph type="title"/>
          </p:nvPr>
        </p:nvSpPr>
        <p:spPr/>
        <p:txBody>
          <a:bodyPr/>
          <a:lstStyle/>
          <a:p>
            <a:r>
              <a:rPr lang="fr-FR" dirty="0" smtClean="0"/>
              <a:t>Présentation</a:t>
            </a:r>
            <a:endParaRPr lang="fr-FR" dirty="0"/>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l="17908" t="9748" r="16327" b="22382"/>
          <a:stretch/>
        </p:blipFill>
        <p:spPr>
          <a:xfrm>
            <a:off x="7353300" y="274638"/>
            <a:ext cx="1333500" cy="1837607"/>
          </a:xfrm>
          <a:prstGeom prst="roundRect">
            <a:avLst>
              <a:gd name="adj" fmla="val 8594"/>
            </a:avLst>
          </a:prstGeom>
          <a:solidFill>
            <a:srgbClr val="FFFFFF">
              <a:shade val="85000"/>
            </a:srgbClr>
          </a:solidFill>
          <a:ln>
            <a:noFill/>
          </a:ln>
          <a:effectLst/>
        </p:spPr>
      </p:pic>
      <p:pic>
        <p:nvPicPr>
          <p:cNvPr id="1026" name="Picture 2" descr="RÃ©sultat de recherche d'images pour &quot;toulouse univ paul&quot;"/>
          <p:cNvPicPr>
            <a:picLocks noChangeAspect="1" noChangeArrowheads="1"/>
          </p:cNvPicPr>
          <p:nvPr/>
        </p:nvPicPr>
        <p:blipFill>
          <a:blip r:embed="rId3" cstate="print">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5114454" y="1279824"/>
            <a:ext cx="2238846" cy="75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enscbp&quo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17268" y="3506372"/>
            <a:ext cx="1472064" cy="102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39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Besoin : Les conseillers ont la possibilité d’ajouter des clients et de les éditer</a:t>
            </a:r>
          </a:p>
          <a:p>
            <a:pPr lvl="1"/>
            <a:endParaRPr lang="fr-FR" dirty="0" smtClean="0"/>
          </a:p>
          <a:p>
            <a:pPr lvl="1"/>
            <a:endParaRPr lang="fr-FR" dirty="0" smtClean="0"/>
          </a:p>
          <a:p>
            <a:r>
              <a:rPr lang="fr-FR" dirty="0" smtClean="0"/>
              <a:t>Solution proposée : </a:t>
            </a:r>
          </a:p>
          <a:p>
            <a:pPr lvl="1"/>
            <a:endParaRPr lang="fr-FR" dirty="0" smtClean="0"/>
          </a:p>
          <a:p>
            <a:pPr lvl="1"/>
            <a:endParaRPr lang="fr-FR" dirty="0" smtClean="0"/>
          </a:p>
          <a:p>
            <a:pPr lvl="1"/>
            <a:r>
              <a:rPr lang="fr-FR" dirty="0" smtClean="0"/>
              <a:t>Formulaires </a:t>
            </a:r>
            <a:endParaRPr lang="fr-FR" dirty="0"/>
          </a:p>
        </p:txBody>
      </p:sp>
      <p:sp>
        <p:nvSpPr>
          <p:cNvPr id="3" name="Titre 2"/>
          <p:cNvSpPr>
            <a:spLocks noGrp="1"/>
          </p:cNvSpPr>
          <p:nvPr>
            <p:ph type="title"/>
          </p:nvPr>
        </p:nvSpPr>
        <p:spPr/>
        <p:txBody>
          <a:bodyPr>
            <a:normAutofit/>
          </a:bodyPr>
          <a:lstStyle/>
          <a:p>
            <a:r>
              <a:rPr lang="fr-FR" sz="2800" dirty="0" smtClean="0"/>
              <a:t>Fonction : Création/Modification </a:t>
            </a:r>
            <a:r>
              <a:rPr lang="fr-FR" sz="2800" dirty="0"/>
              <a:t>d’un </a:t>
            </a:r>
            <a:r>
              <a:rPr lang="fr-FR" sz="2800" dirty="0" smtClean="0"/>
              <a:t>client</a:t>
            </a:r>
            <a:endParaRPr lang="fr-FR" sz="2800" dirty="0"/>
          </a:p>
        </p:txBody>
      </p:sp>
      <p:pic>
        <p:nvPicPr>
          <p:cNvPr id="18" name="Image 17"/>
          <p:cNvPicPr>
            <a:picLocks noChangeAspect="1"/>
          </p:cNvPicPr>
          <p:nvPr/>
        </p:nvPicPr>
        <p:blipFill rotWithShape="1">
          <a:blip r:embed="rId2"/>
          <a:srcRect l="21675" t="29683" r="19004" b="20467"/>
          <a:stretch/>
        </p:blipFill>
        <p:spPr>
          <a:xfrm>
            <a:off x="5277006" y="4937740"/>
            <a:ext cx="3655383" cy="1728000"/>
          </a:xfrm>
          <a:prstGeom prst="rect">
            <a:avLst/>
          </a:prstGeom>
        </p:spPr>
      </p:pic>
      <p:pic>
        <p:nvPicPr>
          <p:cNvPr id="19" name="Image 18"/>
          <p:cNvPicPr>
            <a:picLocks noChangeAspect="1"/>
          </p:cNvPicPr>
          <p:nvPr/>
        </p:nvPicPr>
        <p:blipFill rotWithShape="1">
          <a:blip r:embed="rId3"/>
          <a:srcRect l="21731" t="29680" r="24854" b="37225"/>
          <a:stretch/>
        </p:blipFill>
        <p:spPr>
          <a:xfrm>
            <a:off x="211611" y="4962757"/>
            <a:ext cx="4958030" cy="1728000"/>
          </a:xfrm>
          <a:prstGeom prst="rect">
            <a:avLst/>
          </a:prstGeom>
        </p:spPr>
      </p:pic>
      <p:grpSp>
        <p:nvGrpSpPr>
          <p:cNvPr id="2048" name="Groupe 2047"/>
          <p:cNvGrpSpPr/>
          <p:nvPr/>
        </p:nvGrpSpPr>
        <p:grpSpPr>
          <a:xfrm>
            <a:off x="3609209" y="2684295"/>
            <a:ext cx="4639441" cy="1980000"/>
            <a:chOff x="3359868" y="2542512"/>
            <a:chExt cx="4639441" cy="2120031"/>
          </a:xfrm>
        </p:grpSpPr>
        <p:pic>
          <p:nvPicPr>
            <p:cNvPr id="17" name="Image 16"/>
            <p:cNvPicPr>
              <a:picLocks noChangeAspect="1"/>
            </p:cNvPicPr>
            <p:nvPr/>
          </p:nvPicPr>
          <p:blipFill rotWithShape="1">
            <a:blip r:embed="rId4"/>
            <a:srcRect l="21584" t="38415" r="22429" b="16725"/>
            <a:stretch/>
          </p:blipFill>
          <p:spPr>
            <a:xfrm>
              <a:off x="3359868" y="2571528"/>
              <a:ext cx="4639441" cy="2091015"/>
            </a:xfrm>
            <a:prstGeom prst="rect">
              <a:avLst/>
            </a:prstGeom>
          </p:spPr>
        </p:pic>
        <p:sp>
          <p:nvSpPr>
            <p:cNvPr id="20" name="Rectangle à coins arrondis 19"/>
            <p:cNvSpPr/>
            <p:nvPr/>
          </p:nvSpPr>
          <p:spPr>
            <a:xfrm>
              <a:off x="5708163" y="4283533"/>
              <a:ext cx="730737" cy="34432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à coins arrondis 22"/>
            <p:cNvSpPr/>
            <p:nvPr/>
          </p:nvSpPr>
          <p:spPr>
            <a:xfrm>
              <a:off x="6257469" y="2542512"/>
              <a:ext cx="1722790" cy="34432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29" name="Connecteur droit avec flèche 28"/>
          <p:cNvCxnSpPr>
            <a:stCxn id="23" idx="1"/>
            <a:endCxn id="19" idx="0"/>
          </p:cNvCxnSpPr>
          <p:nvPr/>
        </p:nvCxnSpPr>
        <p:spPr>
          <a:xfrm flipH="1">
            <a:off x="2690626" y="2845085"/>
            <a:ext cx="3816184" cy="21176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0" idx="2"/>
            <a:endCxn id="18" idx="0"/>
          </p:cNvCxnSpPr>
          <p:nvPr/>
        </p:nvCxnSpPr>
        <p:spPr>
          <a:xfrm>
            <a:off x="6322873" y="4631899"/>
            <a:ext cx="781825" cy="3058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366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lnSpcReduction="10000"/>
          </a:bodyPr>
          <a:lstStyle/>
          <a:p>
            <a:r>
              <a:rPr lang="fr-FR" dirty="0" smtClean="0"/>
              <a:t>Utilisation d’un </a:t>
            </a:r>
            <a:r>
              <a:rPr lang="fr-FR" dirty="0" err="1" smtClean="0"/>
              <a:t>WebService</a:t>
            </a:r>
            <a:endParaRPr lang="fr-FR" dirty="0" smtClean="0"/>
          </a:p>
          <a:p>
            <a:pPr lvl="1"/>
            <a:endParaRPr lang="fr-FR" dirty="0" smtClean="0"/>
          </a:p>
          <a:p>
            <a:pPr lvl="1"/>
            <a:endParaRPr lang="fr-FR" dirty="0" smtClean="0"/>
          </a:p>
          <a:p>
            <a:pPr lvl="1"/>
            <a:r>
              <a:rPr lang="fr-FR" dirty="0" smtClean="0"/>
              <a:t>Interopérabilité</a:t>
            </a:r>
          </a:p>
          <a:p>
            <a:pPr lvl="1"/>
            <a:endParaRPr lang="fr-FR" dirty="0" smtClean="0"/>
          </a:p>
          <a:p>
            <a:pPr lvl="1"/>
            <a:r>
              <a:rPr lang="fr-FR" dirty="0" smtClean="0"/>
              <a:t>Serveur Robuste</a:t>
            </a:r>
          </a:p>
          <a:p>
            <a:pPr lvl="1"/>
            <a:endParaRPr lang="fr-FR" dirty="0"/>
          </a:p>
          <a:p>
            <a:pPr lvl="1"/>
            <a:r>
              <a:rPr lang="fr-FR" dirty="0" smtClean="0"/>
              <a:t>Client Evolutif</a:t>
            </a:r>
          </a:p>
          <a:p>
            <a:pPr lvl="1"/>
            <a:endParaRPr lang="fr-FR" dirty="0" smtClean="0"/>
          </a:p>
          <a:p>
            <a:pPr lvl="1"/>
            <a:r>
              <a:rPr lang="fr-FR" dirty="0" smtClean="0"/>
              <a:t>Maintenabilité renforcée</a:t>
            </a:r>
            <a:endParaRPr lang="fr-FR" dirty="0"/>
          </a:p>
          <a:p>
            <a:pPr lvl="1"/>
            <a:endParaRPr lang="fr-FR" dirty="0" smtClean="0"/>
          </a:p>
          <a:p>
            <a:pPr lvl="1"/>
            <a:endParaRPr lang="fr-FR" dirty="0" smtClean="0"/>
          </a:p>
          <a:p>
            <a:pPr lvl="1"/>
            <a:r>
              <a:rPr lang="fr-FR" dirty="0" smtClean="0"/>
              <a:t>Technologies utilisées :</a:t>
            </a:r>
          </a:p>
          <a:p>
            <a:pPr lvl="2"/>
            <a:r>
              <a:rPr lang="fr-FR" dirty="0" err="1" smtClean="0"/>
              <a:t>Spring</a:t>
            </a:r>
            <a:endParaRPr lang="fr-FR" dirty="0" smtClean="0"/>
          </a:p>
          <a:p>
            <a:pPr lvl="2"/>
            <a:r>
              <a:rPr lang="fr-FR" dirty="0" smtClean="0"/>
              <a:t>JPA (</a:t>
            </a:r>
            <a:r>
              <a:rPr lang="fr-FR" dirty="0" err="1" smtClean="0"/>
              <a:t>Hibernate</a:t>
            </a:r>
            <a:r>
              <a:rPr lang="fr-FR" dirty="0" smtClean="0"/>
              <a:t>)</a:t>
            </a:r>
          </a:p>
          <a:p>
            <a:pPr lvl="2"/>
            <a:r>
              <a:rPr lang="fr-FR" dirty="0" smtClean="0"/>
              <a:t>MySQL</a:t>
            </a:r>
          </a:p>
          <a:p>
            <a:pPr lvl="2"/>
            <a:endParaRPr lang="fr-FR" dirty="0"/>
          </a:p>
        </p:txBody>
      </p:sp>
      <p:sp>
        <p:nvSpPr>
          <p:cNvPr id="3" name="Titre 2"/>
          <p:cNvSpPr>
            <a:spLocks noGrp="1"/>
          </p:cNvSpPr>
          <p:nvPr>
            <p:ph type="title"/>
          </p:nvPr>
        </p:nvSpPr>
        <p:spPr/>
        <p:txBody>
          <a:bodyPr>
            <a:normAutofit/>
          </a:bodyPr>
          <a:lstStyle/>
          <a:p>
            <a:r>
              <a:rPr lang="fr-FR" sz="2800" dirty="0"/>
              <a:t>Fonction : Création/Modification d’un client</a:t>
            </a:r>
          </a:p>
        </p:txBody>
      </p:sp>
      <p:grpSp>
        <p:nvGrpSpPr>
          <p:cNvPr id="22" name="Groupe 21"/>
          <p:cNvGrpSpPr>
            <a:grpSpLocks noChangeAspect="1"/>
          </p:cNvGrpSpPr>
          <p:nvPr/>
        </p:nvGrpSpPr>
        <p:grpSpPr>
          <a:xfrm>
            <a:off x="4615264" y="2166206"/>
            <a:ext cx="3138087" cy="3126170"/>
            <a:chOff x="4534496" y="1420153"/>
            <a:chExt cx="4152304" cy="3696383"/>
          </a:xfrm>
        </p:grpSpPr>
        <p:pic>
          <p:nvPicPr>
            <p:cNvPr id="23" name="Picture 2" descr="RÃ©sultat de recherche d'images pour &quot;ordinateur imag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2549189"/>
              <a:ext cx="1377950" cy="1033463"/>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p:cNvSpPr txBox="1"/>
            <p:nvPr/>
          </p:nvSpPr>
          <p:spPr>
            <a:xfrm>
              <a:off x="7303390" y="2198295"/>
              <a:ext cx="1359506" cy="444842"/>
            </a:xfrm>
            <a:prstGeom prst="rect">
              <a:avLst/>
            </a:prstGeom>
            <a:noFill/>
          </p:spPr>
          <p:txBody>
            <a:bodyPr wrap="none" rtlCol="0">
              <a:spAutoFit/>
            </a:bodyPr>
            <a:lstStyle/>
            <a:p>
              <a:r>
                <a:rPr lang="fr-FR" sz="1600" dirty="0" smtClean="0"/>
                <a:t>Serveur</a:t>
              </a:r>
              <a:endParaRPr lang="fr-FR" sz="1600" dirty="0"/>
            </a:p>
          </p:txBody>
        </p:sp>
        <p:pic>
          <p:nvPicPr>
            <p:cNvPr id="25" name="Picture 4" descr="RÃ©sultat de recherche d'images pour &quot;flÃ©che incurvÃ©e&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65252" flipH="1">
              <a:off x="6005338" y="2258237"/>
              <a:ext cx="1359635" cy="5001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Ã©sultat de recherche d'images pour &quot;flÃ©che incurvÃ©e&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827293" flipH="1">
              <a:off x="5967262" y="2761607"/>
              <a:ext cx="1251212" cy="4602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Ã©sultat de recherche d'images pour &quot;flÃ©che incurvÃ©e&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991656" flipH="1">
              <a:off x="6070906" y="3305159"/>
              <a:ext cx="1251212" cy="4602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RÃ©sultat de recherche d'images pour &quot;ordinateur imag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756" y="1820459"/>
              <a:ext cx="1377950" cy="10334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Ã©sultat de recherche d'images pour &quot;ordinateur imag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1209" y="2957245"/>
              <a:ext cx="1377950" cy="10334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Ã©sultat de recherche d'images pour &quot;ordinateur imag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4855" y="4083073"/>
              <a:ext cx="1377950" cy="1033463"/>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4534496" y="1420153"/>
              <a:ext cx="1147932" cy="400306"/>
            </a:xfrm>
            <a:prstGeom prst="rect">
              <a:avLst/>
            </a:prstGeom>
            <a:noFill/>
          </p:spPr>
          <p:txBody>
            <a:bodyPr wrap="none" rtlCol="0">
              <a:spAutoFit/>
            </a:bodyPr>
            <a:lstStyle/>
            <a:p>
              <a:r>
                <a:rPr lang="fr-FR" sz="1600" dirty="0" smtClean="0"/>
                <a:t>Clients</a:t>
              </a:r>
              <a:endParaRPr lang="fr-FR" sz="1600" dirty="0"/>
            </a:p>
          </p:txBody>
        </p:sp>
      </p:grpSp>
    </p:spTree>
    <p:extLst>
      <p:ext uri="{BB962C8B-B14F-4D97-AF65-F5344CB8AC3E}">
        <p14:creationId xmlns:p14="http://schemas.microsoft.com/office/powerpoint/2010/main" val="1585833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Mise en œuvre de l’interopérabilité</a:t>
            </a:r>
          </a:p>
          <a:p>
            <a:pPr lvl="1"/>
            <a:r>
              <a:rPr lang="fr-FR" dirty="0" smtClean="0"/>
              <a:t>Difficulté rencontrée lors de l’intégration de JPA dans </a:t>
            </a:r>
            <a:r>
              <a:rPr lang="fr-FR" dirty="0" err="1" smtClean="0"/>
              <a:t>Spring</a:t>
            </a:r>
            <a:endParaRPr lang="fr-FR" dirty="0" smtClean="0"/>
          </a:p>
          <a:p>
            <a:pPr marL="294894" lvl="1" indent="0">
              <a:buNone/>
            </a:pPr>
            <a:r>
              <a:rPr lang="fr-FR" dirty="0" smtClean="0"/>
              <a:t>	</a:t>
            </a:r>
          </a:p>
          <a:p>
            <a:pPr marL="294894" lvl="1" indent="0">
              <a:buNone/>
            </a:pPr>
            <a:r>
              <a:rPr lang="fr-FR" sz="1600" dirty="0">
                <a:sym typeface="Wingdings" panose="05000000000000000000" pitchFamily="2" charset="2"/>
              </a:rPr>
              <a:t>	</a:t>
            </a:r>
            <a:r>
              <a:rPr lang="fr-FR" sz="1600" dirty="0" smtClean="0">
                <a:sym typeface="Wingdings" panose="05000000000000000000" pitchFamily="2" charset="2"/>
              </a:rPr>
              <a:t> Gestion interne des relations entres les différents objets</a:t>
            </a:r>
          </a:p>
          <a:p>
            <a:pPr marL="294894" lvl="1" indent="0">
              <a:buNone/>
            </a:pPr>
            <a:endParaRPr lang="fr-FR" dirty="0">
              <a:sym typeface="Wingdings" panose="05000000000000000000" pitchFamily="2" charset="2"/>
            </a:endParaRPr>
          </a:p>
          <a:p>
            <a:pPr marL="294894" lvl="1" indent="0">
              <a:buNone/>
            </a:pPr>
            <a:endParaRPr lang="fr-FR" dirty="0" smtClean="0">
              <a:sym typeface="Wingdings" panose="05000000000000000000" pitchFamily="2" charset="2"/>
            </a:endParaRPr>
          </a:p>
          <a:p>
            <a:pPr marL="294894" lvl="1" indent="0">
              <a:buNone/>
            </a:pPr>
            <a:endParaRPr lang="fr-FR" dirty="0">
              <a:sym typeface="Wingdings" panose="05000000000000000000" pitchFamily="2" charset="2"/>
            </a:endParaRPr>
          </a:p>
          <a:p>
            <a:pPr marL="294894" lvl="1" indent="0">
              <a:buNone/>
            </a:pPr>
            <a:endParaRPr lang="fr-FR" dirty="0" smtClean="0">
              <a:sym typeface="Wingdings" panose="05000000000000000000" pitchFamily="2" charset="2"/>
            </a:endParaRPr>
          </a:p>
          <a:p>
            <a:pPr marL="294894" lvl="1" indent="0">
              <a:buNone/>
            </a:pPr>
            <a:endParaRPr lang="fr-FR" dirty="0" smtClean="0">
              <a:sym typeface="Wingdings" panose="05000000000000000000" pitchFamily="2" charset="2"/>
            </a:endParaRPr>
          </a:p>
          <a:p>
            <a:pPr marL="294894" lvl="1" indent="0">
              <a:buNone/>
            </a:pPr>
            <a:r>
              <a:rPr lang="fr-FR" dirty="0" smtClean="0">
                <a:sym typeface="Wingdings" panose="05000000000000000000" pitchFamily="2" charset="2"/>
              </a:rPr>
              <a:t>	</a:t>
            </a:r>
            <a:r>
              <a:rPr lang="fr-FR" sz="1600" dirty="0" smtClean="0">
                <a:sym typeface="Wingdings" panose="05000000000000000000" pitchFamily="2" charset="2"/>
              </a:rPr>
              <a:t> Pas de changement pour la partie Client (Serveur toujours exposé)</a:t>
            </a:r>
            <a:endParaRPr lang="fr-FR" sz="1600" dirty="0">
              <a:sym typeface="Wingdings" panose="05000000000000000000" pitchFamily="2" charset="2"/>
            </a:endParaRPr>
          </a:p>
          <a:p>
            <a:pPr marL="294894" lvl="1" indent="0">
              <a:buNone/>
            </a:pPr>
            <a:endParaRPr lang="fr-FR" dirty="0"/>
          </a:p>
        </p:txBody>
      </p:sp>
      <p:sp>
        <p:nvSpPr>
          <p:cNvPr id="3" name="Titre 2"/>
          <p:cNvSpPr>
            <a:spLocks noGrp="1"/>
          </p:cNvSpPr>
          <p:nvPr>
            <p:ph type="title"/>
          </p:nvPr>
        </p:nvSpPr>
        <p:spPr/>
        <p:txBody>
          <a:bodyPr>
            <a:normAutofit/>
          </a:bodyPr>
          <a:lstStyle/>
          <a:p>
            <a:r>
              <a:rPr lang="fr-FR" sz="2800" dirty="0"/>
              <a:t>Fonction : Création/Modification d’un client</a:t>
            </a:r>
          </a:p>
        </p:txBody>
      </p:sp>
      <p:grpSp>
        <p:nvGrpSpPr>
          <p:cNvPr id="43" name="Groupe 42"/>
          <p:cNvGrpSpPr/>
          <p:nvPr/>
        </p:nvGrpSpPr>
        <p:grpSpPr>
          <a:xfrm>
            <a:off x="3025601" y="4552813"/>
            <a:ext cx="3092798" cy="1845899"/>
            <a:chOff x="329452" y="2162176"/>
            <a:chExt cx="2778623" cy="1542770"/>
          </a:xfrm>
        </p:grpSpPr>
        <p:pic>
          <p:nvPicPr>
            <p:cNvPr id="44" name="Image 43"/>
            <p:cNvPicPr>
              <a:picLocks noChangeAspect="1"/>
            </p:cNvPicPr>
            <p:nvPr/>
          </p:nvPicPr>
          <p:blipFill rotWithShape="1">
            <a:blip r:embed="rId3">
              <a:clrChange>
                <a:clrFrom>
                  <a:srgbClr val="FFFFFF"/>
                </a:clrFrom>
                <a:clrTo>
                  <a:srgbClr val="FFFFFF">
                    <a:alpha val="0"/>
                  </a:srgbClr>
                </a:clrTo>
              </a:clrChange>
            </a:blip>
            <a:srcRect l="20485" t="24788" r="59687" b="55641"/>
            <a:stretch/>
          </p:blipFill>
          <p:spPr>
            <a:xfrm>
              <a:off x="329453" y="2162176"/>
              <a:ext cx="2778622" cy="1542770"/>
            </a:xfrm>
            <a:prstGeom prst="rect">
              <a:avLst/>
            </a:prstGeom>
          </p:spPr>
        </p:pic>
        <p:sp>
          <p:nvSpPr>
            <p:cNvPr id="45" name="Rectangle à coins arrondis 44"/>
            <p:cNvSpPr/>
            <p:nvPr/>
          </p:nvSpPr>
          <p:spPr>
            <a:xfrm>
              <a:off x="329452" y="2165924"/>
              <a:ext cx="1476000" cy="21600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à coins arrondis 45"/>
            <p:cNvSpPr/>
            <p:nvPr/>
          </p:nvSpPr>
          <p:spPr>
            <a:xfrm>
              <a:off x="533316" y="3456541"/>
              <a:ext cx="1332000" cy="14400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p:nvPr/>
        </p:nvGrpSpPr>
        <p:grpSpPr>
          <a:xfrm>
            <a:off x="396391" y="2902899"/>
            <a:ext cx="5762269" cy="1020928"/>
            <a:chOff x="666749" y="4803198"/>
            <a:chExt cx="5554565" cy="873702"/>
          </a:xfrm>
        </p:grpSpPr>
        <p:pic>
          <p:nvPicPr>
            <p:cNvPr id="48" name="Image 47"/>
            <p:cNvPicPr>
              <a:picLocks noChangeAspect="1"/>
            </p:cNvPicPr>
            <p:nvPr/>
          </p:nvPicPr>
          <p:blipFill rotWithShape="1">
            <a:blip r:embed="rId3"/>
            <a:srcRect l="22892" t="58291" r="37472" b="30625"/>
            <a:stretch/>
          </p:blipFill>
          <p:spPr>
            <a:xfrm>
              <a:off x="666749" y="4803198"/>
              <a:ext cx="5554565" cy="873702"/>
            </a:xfrm>
            <a:prstGeom prst="rect">
              <a:avLst/>
            </a:prstGeom>
          </p:spPr>
        </p:pic>
        <p:sp>
          <p:nvSpPr>
            <p:cNvPr id="51" name="Rectangle à coins arrondis 50"/>
            <p:cNvSpPr/>
            <p:nvPr/>
          </p:nvSpPr>
          <p:spPr>
            <a:xfrm>
              <a:off x="711522" y="4896440"/>
              <a:ext cx="5509792" cy="66615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3" name="Groupe 52"/>
          <p:cNvGrpSpPr/>
          <p:nvPr/>
        </p:nvGrpSpPr>
        <p:grpSpPr>
          <a:xfrm>
            <a:off x="6250557" y="2964495"/>
            <a:ext cx="2436243" cy="897736"/>
            <a:chOff x="5637067" y="5301375"/>
            <a:chExt cx="1858536" cy="705918"/>
          </a:xfrm>
        </p:grpSpPr>
        <p:pic>
          <p:nvPicPr>
            <p:cNvPr id="54" name="Image 53"/>
            <p:cNvPicPr>
              <a:picLocks noChangeAspect="1"/>
            </p:cNvPicPr>
            <p:nvPr/>
          </p:nvPicPr>
          <p:blipFill rotWithShape="1">
            <a:blip r:embed="rId4"/>
            <a:srcRect l="20430" t="34264" r="63661" b="54993"/>
            <a:stretch/>
          </p:blipFill>
          <p:spPr>
            <a:xfrm>
              <a:off x="5637067" y="5301375"/>
              <a:ext cx="1858536" cy="705918"/>
            </a:xfrm>
            <a:prstGeom prst="rect">
              <a:avLst/>
            </a:prstGeom>
          </p:spPr>
        </p:pic>
        <p:sp>
          <p:nvSpPr>
            <p:cNvPr id="56" name="Rectangle à coins arrondis 55"/>
            <p:cNvSpPr/>
            <p:nvPr/>
          </p:nvSpPr>
          <p:spPr>
            <a:xfrm>
              <a:off x="5807868" y="5584111"/>
              <a:ext cx="504000" cy="108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à coins arrondis 56"/>
            <p:cNvSpPr/>
            <p:nvPr/>
          </p:nvSpPr>
          <p:spPr>
            <a:xfrm>
              <a:off x="5807868" y="5765328"/>
              <a:ext cx="504000" cy="108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86925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Projet :</a:t>
            </a:r>
          </a:p>
          <a:p>
            <a:pPr lvl="1"/>
            <a:endParaRPr lang="fr-FR" dirty="0" smtClean="0"/>
          </a:p>
          <a:p>
            <a:pPr lvl="1"/>
            <a:r>
              <a:rPr lang="fr-FR" dirty="0" smtClean="0"/>
              <a:t>Renforcement des acquis Back-end</a:t>
            </a:r>
          </a:p>
          <a:p>
            <a:pPr lvl="2"/>
            <a:r>
              <a:rPr lang="fr-FR" dirty="0" err="1" smtClean="0"/>
              <a:t>WebService</a:t>
            </a:r>
            <a:r>
              <a:rPr lang="fr-FR" dirty="0" smtClean="0"/>
              <a:t> côté serveur</a:t>
            </a:r>
          </a:p>
          <a:p>
            <a:pPr lvl="2"/>
            <a:r>
              <a:rPr lang="fr-FR" dirty="0" err="1" smtClean="0"/>
              <a:t>Spring</a:t>
            </a:r>
            <a:r>
              <a:rPr lang="fr-FR" dirty="0" smtClean="0"/>
              <a:t>/JPA/MySQL</a:t>
            </a:r>
            <a:endParaRPr lang="fr-FR" dirty="0"/>
          </a:p>
          <a:p>
            <a:pPr lvl="1"/>
            <a:r>
              <a:rPr lang="fr-FR" dirty="0" smtClean="0"/>
              <a:t>Travail dans une équipe de développement plus importante</a:t>
            </a:r>
            <a:endParaRPr lang="fr-FR" dirty="0"/>
          </a:p>
          <a:p>
            <a:pPr lvl="1"/>
            <a:r>
              <a:rPr lang="fr-FR" dirty="0" smtClean="0"/>
              <a:t>Rencontre de difficultés aux enjeux intéressantes</a:t>
            </a:r>
          </a:p>
          <a:p>
            <a:endParaRPr lang="fr-FR" dirty="0" smtClean="0"/>
          </a:p>
          <a:p>
            <a:r>
              <a:rPr lang="fr-FR" dirty="0" smtClean="0"/>
              <a:t>Formation :</a:t>
            </a:r>
          </a:p>
          <a:p>
            <a:pPr lvl="1"/>
            <a:endParaRPr lang="fr-FR" dirty="0" smtClean="0"/>
          </a:p>
          <a:p>
            <a:pPr lvl="1"/>
            <a:r>
              <a:rPr lang="fr-FR" dirty="0" smtClean="0"/>
              <a:t>Intense mais « complète »</a:t>
            </a:r>
          </a:p>
          <a:p>
            <a:pPr lvl="1"/>
            <a:r>
              <a:rPr lang="fr-FR" dirty="0" smtClean="0"/>
              <a:t>Intéressante et donnant envie de continuer</a:t>
            </a:r>
          </a:p>
        </p:txBody>
      </p:sp>
      <p:sp>
        <p:nvSpPr>
          <p:cNvPr id="3" name="Titre 2"/>
          <p:cNvSpPr>
            <a:spLocks noGrp="1"/>
          </p:cNvSpPr>
          <p:nvPr>
            <p:ph type="title"/>
          </p:nvPr>
        </p:nvSpPr>
        <p:spPr/>
        <p:txBody>
          <a:bodyPr/>
          <a:lstStyle/>
          <a:p>
            <a:r>
              <a:rPr lang="fr-FR" sz="3200" dirty="0"/>
              <a:t>Conclusion personnel</a:t>
            </a:r>
            <a:endParaRPr lang="fr-FR" dirty="0"/>
          </a:p>
        </p:txBody>
      </p:sp>
    </p:spTree>
    <p:extLst>
      <p:ext uri="{BB962C8B-B14F-4D97-AF65-F5344CB8AC3E}">
        <p14:creationId xmlns:p14="http://schemas.microsoft.com/office/powerpoint/2010/main" val="2201765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 xmlns:a16="http://schemas.microsoft.com/office/drawing/2014/main" id="{8C37BB23-1C05-4446-8957-7CB18A67615B}"/>
              </a:ext>
            </a:extLst>
          </p:cNvPr>
          <p:cNvSpPr>
            <a:spLocks noGrp="1"/>
          </p:cNvSpPr>
          <p:nvPr>
            <p:ph idx="1"/>
          </p:nvPr>
        </p:nvSpPr>
        <p:spPr/>
        <p:txBody>
          <a:bodyPr/>
          <a:lstStyle/>
          <a:p>
            <a:endParaRPr lang="fr-FR" dirty="0" smtClean="0"/>
          </a:p>
          <a:p>
            <a:r>
              <a:rPr lang="fr-FR" dirty="0" smtClean="0"/>
              <a:t>Etudes</a:t>
            </a:r>
          </a:p>
          <a:p>
            <a:r>
              <a:rPr lang="fr-FR" dirty="0" smtClean="0"/>
              <a:t>- BTS HPE (</a:t>
            </a:r>
            <a:r>
              <a:rPr lang="fr-FR" dirty="0"/>
              <a:t>Hygiène, </a:t>
            </a:r>
            <a:r>
              <a:rPr lang="fr-FR" dirty="0" smtClean="0"/>
              <a:t>Propreté</a:t>
            </a:r>
            <a:r>
              <a:rPr lang="fr-FR" dirty="0"/>
              <a:t>, </a:t>
            </a:r>
            <a:r>
              <a:rPr lang="fr-FR" dirty="0" smtClean="0"/>
              <a:t>Environnement)</a:t>
            </a:r>
          </a:p>
          <a:p>
            <a:r>
              <a:rPr lang="fr-FR" dirty="0" smtClean="0"/>
              <a:t>- bac +3/4 en conception et développement logiciel et web</a:t>
            </a:r>
          </a:p>
          <a:p>
            <a:endParaRPr lang="fr-FR" dirty="0"/>
          </a:p>
          <a:p>
            <a:endParaRPr lang="fr-FR" dirty="0" smtClean="0"/>
          </a:p>
          <a:p>
            <a:r>
              <a:rPr lang="fr-FR" dirty="0" smtClean="0"/>
              <a:t>Professionnel</a:t>
            </a:r>
          </a:p>
          <a:p>
            <a:r>
              <a:rPr lang="fr-FR" dirty="0" smtClean="0"/>
              <a:t>- ouvrier dans une usine de fabrication de </a:t>
            </a:r>
            <a:r>
              <a:rPr lang="fr-FR" dirty="0" err="1" smtClean="0"/>
              <a:t>baterie</a:t>
            </a:r>
            <a:endParaRPr lang="fr-FR" dirty="0" smtClean="0"/>
          </a:p>
          <a:p>
            <a:r>
              <a:rPr lang="fr-FR" dirty="0" smtClean="0"/>
              <a:t>- apprentis puis responsable dans une entreprise de nettoyage</a:t>
            </a:r>
          </a:p>
          <a:p>
            <a:r>
              <a:rPr lang="fr-FR" dirty="0" smtClean="0"/>
              <a:t>- développer web et de </a:t>
            </a:r>
            <a:r>
              <a:rPr lang="fr-FR" dirty="0" err="1" smtClean="0"/>
              <a:t>serious</a:t>
            </a:r>
            <a:r>
              <a:rPr lang="fr-FR" dirty="0" smtClean="0"/>
              <a:t> </a:t>
            </a:r>
            <a:r>
              <a:rPr lang="fr-FR" dirty="0" err="1" smtClean="0"/>
              <a:t>game</a:t>
            </a:r>
            <a:r>
              <a:rPr lang="fr-FR" dirty="0" smtClean="0"/>
              <a:t> (</a:t>
            </a:r>
            <a:r>
              <a:rPr lang="fr-FR" dirty="0" err="1" smtClean="0"/>
              <a:t>php</a:t>
            </a:r>
            <a:r>
              <a:rPr lang="fr-FR" dirty="0" smtClean="0"/>
              <a:t> et </a:t>
            </a:r>
            <a:r>
              <a:rPr lang="fr-FR" dirty="0" err="1" smtClean="0"/>
              <a:t>javascript</a:t>
            </a:r>
            <a:r>
              <a:rPr lang="fr-FR" dirty="0" smtClean="0"/>
              <a:t>)</a:t>
            </a:r>
            <a:endParaRPr lang="fr-FR" dirty="0"/>
          </a:p>
        </p:txBody>
      </p:sp>
      <p:sp>
        <p:nvSpPr>
          <p:cNvPr id="3" name="Titre 2">
            <a:extLst>
              <a:ext uri="{FF2B5EF4-FFF2-40B4-BE49-F238E27FC236}">
                <a16:creationId xmlns="" xmlns:a16="http://schemas.microsoft.com/office/drawing/2014/main" id="{595E7ECA-399F-4B25-83B8-B4DD0F7C6386}"/>
              </a:ext>
            </a:extLst>
          </p:cNvPr>
          <p:cNvSpPr>
            <a:spLocks noGrp="1"/>
          </p:cNvSpPr>
          <p:nvPr>
            <p:ph type="title"/>
          </p:nvPr>
        </p:nvSpPr>
        <p:spPr/>
        <p:txBody>
          <a:bodyPr/>
          <a:lstStyle/>
          <a:p>
            <a:r>
              <a:rPr lang="fr-FR" dirty="0" smtClean="0"/>
              <a:t>Présentation perso</a:t>
            </a:r>
            <a:endParaRPr lang="fr-FR" dirty="0"/>
          </a:p>
        </p:txBody>
      </p:sp>
    </p:spTree>
    <p:extLst>
      <p:ext uri="{BB962C8B-B14F-4D97-AF65-F5344CB8AC3E}">
        <p14:creationId xmlns:p14="http://schemas.microsoft.com/office/powerpoint/2010/main" val="2427347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Une fois connecté</a:t>
            </a:r>
          </a:p>
          <a:p>
            <a:endParaRPr lang="fr-FR" dirty="0"/>
          </a:p>
          <a:p>
            <a:r>
              <a:rPr lang="fr-FR" dirty="0" smtClean="0"/>
              <a:t>2 écrans</a:t>
            </a:r>
          </a:p>
          <a:p>
            <a:pPr lvl="1"/>
            <a:r>
              <a:rPr lang="fr-FR" dirty="0" smtClean="0"/>
              <a:t>- liste des conseillers sous ces ordres</a:t>
            </a:r>
          </a:p>
          <a:p>
            <a:pPr lvl="1"/>
            <a:r>
              <a:rPr lang="fr-FR" dirty="0" smtClean="0"/>
              <a:t>- page d’informations</a:t>
            </a:r>
          </a:p>
          <a:p>
            <a:pPr marL="294894" lvl="1" indent="0">
              <a:buNone/>
            </a:pPr>
            <a:endParaRPr lang="fr-FR" dirty="0" smtClean="0"/>
          </a:p>
          <a:p>
            <a:pPr marL="294894" lvl="1" indent="0">
              <a:buNone/>
            </a:pPr>
            <a:r>
              <a:rPr lang="fr-FR" dirty="0" smtClean="0"/>
              <a:t>Objectif:</a:t>
            </a:r>
          </a:p>
          <a:p>
            <a:pPr marL="294894" lvl="1" indent="0">
              <a:buNone/>
            </a:pPr>
            <a:r>
              <a:rPr lang="fr-FR" dirty="0"/>
              <a:t>	</a:t>
            </a:r>
            <a:r>
              <a:rPr lang="fr-FR" dirty="0" smtClean="0"/>
              <a:t>Présenter de façon simple des données pertinentes afin de pouvoir gérer son agence.</a:t>
            </a:r>
          </a:p>
          <a:p>
            <a:pPr marL="294894" lvl="1" indent="0">
              <a:buNone/>
            </a:pPr>
            <a:endParaRPr lang="fr-FR" dirty="0"/>
          </a:p>
          <a:p>
            <a:pPr marL="294894" lvl="1" indent="0">
              <a:buNone/>
            </a:pPr>
            <a:r>
              <a:rPr lang="fr-FR" dirty="0" smtClean="0"/>
              <a:t>Option possible:</a:t>
            </a:r>
          </a:p>
          <a:p>
            <a:pPr marL="294894" lvl="1" indent="0">
              <a:buNone/>
            </a:pPr>
            <a:r>
              <a:rPr lang="fr-FR" dirty="0"/>
              <a:t>	</a:t>
            </a:r>
            <a:r>
              <a:rPr lang="fr-FR" dirty="0" smtClean="0"/>
              <a:t>Ajout de diagrammes de statistique </a:t>
            </a:r>
          </a:p>
          <a:p>
            <a:pPr marL="294894" lvl="1" indent="0">
              <a:buNone/>
            </a:pPr>
            <a:endParaRPr lang="fr-FR" dirty="0"/>
          </a:p>
        </p:txBody>
      </p:sp>
      <p:sp>
        <p:nvSpPr>
          <p:cNvPr id="3" name="Titre 2"/>
          <p:cNvSpPr>
            <a:spLocks noGrp="1"/>
          </p:cNvSpPr>
          <p:nvPr>
            <p:ph type="title"/>
          </p:nvPr>
        </p:nvSpPr>
        <p:spPr/>
        <p:txBody>
          <a:bodyPr/>
          <a:lstStyle/>
          <a:p>
            <a:r>
              <a:rPr lang="fr-FR" dirty="0" smtClean="0"/>
              <a:t>Présentation de la partie du gérant</a:t>
            </a:r>
            <a:endParaRPr lang="fr-FR" dirty="0"/>
          </a:p>
        </p:txBody>
      </p:sp>
    </p:spTree>
    <p:extLst>
      <p:ext uri="{BB962C8B-B14F-4D97-AF65-F5344CB8AC3E}">
        <p14:creationId xmlns:p14="http://schemas.microsoft.com/office/powerpoint/2010/main" val="1020736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Choix technique possible</a:t>
            </a:r>
          </a:p>
          <a:p>
            <a:endParaRPr lang="fr-FR" dirty="0" smtClean="0"/>
          </a:p>
          <a:p>
            <a:endParaRPr lang="fr-FR" dirty="0"/>
          </a:p>
          <a:p>
            <a:r>
              <a:rPr lang="fr-FR" dirty="0" smtClean="0"/>
              <a:t>=&gt; </a:t>
            </a:r>
            <a:r>
              <a:rPr lang="fr-FR" dirty="0" err="1" smtClean="0"/>
              <a:t>primefaces</a:t>
            </a:r>
            <a:r>
              <a:rPr lang="fr-FR" dirty="0" smtClean="0"/>
              <a:t> (lib </a:t>
            </a:r>
            <a:r>
              <a:rPr lang="fr-FR" dirty="0" err="1" smtClean="0"/>
              <a:t>jsf</a:t>
            </a:r>
            <a:r>
              <a:rPr lang="fr-FR" dirty="0" smtClean="0"/>
              <a:t>)</a:t>
            </a:r>
          </a:p>
          <a:p>
            <a:endParaRPr lang="fr-FR" dirty="0"/>
          </a:p>
          <a:p>
            <a:pPr marL="82296" indent="0">
              <a:buNone/>
            </a:pPr>
            <a:endParaRPr lang="fr-FR" dirty="0" smtClean="0"/>
          </a:p>
          <a:p>
            <a:r>
              <a:rPr lang="fr-FR" dirty="0" smtClean="0"/>
              <a:t>=&gt; </a:t>
            </a:r>
            <a:r>
              <a:rPr lang="fr-FR" dirty="0" err="1" smtClean="0"/>
              <a:t>Rgraph</a:t>
            </a:r>
            <a:r>
              <a:rPr lang="fr-FR" dirty="0" smtClean="0"/>
              <a:t> (lib </a:t>
            </a:r>
            <a:r>
              <a:rPr lang="fr-FR" dirty="0" err="1" smtClean="0"/>
              <a:t>javascript</a:t>
            </a:r>
            <a:r>
              <a:rPr lang="fr-FR" dirty="0" smtClean="0"/>
              <a:t>)</a:t>
            </a:r>
          </a:p>
          <a:p>
            <a:endParaRPr lang="fr-FR" dirty="0"/>
          </a:p>
          <a:p>
            <a:pPr marL="82296" indent="0">
              <a:buNone/>
            </a:pPr>
            <a:endParaRPr lang="fr-FR" dirty="0" smtClean="0"/>
          </a:p>
          <a:p>
            <a:r>
              <a:rPr lang="fr-FR" dirty="0" smtClean="0"/>
              <a:t>=&gt; Chart.js (lib </a:t>
            </a:r>
            <a:r>
              <a:rPr lang="fr-FR" dirty="0" err="1" smtClean="0"/>
              <a:t>javascript</a:t>
            </a:r>
            <a:r>
              <a:rPr lang="fr-FR" dirty="0" smtClean="0"/>
              <a:t>)</a:t>
            </a:r>
            <a:endParaRPr lang="fr-FR" dirty="0"/>
          </a:p>
        </p:txBody>
      </p:sp>
      <p:sp>
        <p:nvSpPr>
          <p:cNvPr id="3" name="Titre 2"/>
          <p:cNvSpPr>
            <a:spLocks noGrp="1"/>
          </p:cNvSpPr>
          <p:nvPr>
            <p:ph type="title"/>
          </p:nvPr>
        </p:nvSpPr>
        <p:spPr/>
        <p:txBody>
          <a:bodyPr/>
          <a:lstStyle/>
          <a:p>
            <a:r>
              <a:rPr lang="fr-FR" dirty="0" smtClean="0"/>
              <a:t>Partie histogramme</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398" y="2203780"/>
            <a:ext cx="3632200" cy="96146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865" y="4097748"/>
            <a:ext cx="1703266" cy="117951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486" y="3501423"/>
            <a:ext cx="2486025" cy="485775"/>
          </a:xfrm>
          <a:prstGeom prst="rect">
            <a:avLst/>
          </a:prstGeom>
        </p:spPr>
      </p:pic>
    </p:spTree>
    <p:extLst>
      <p:ext uri="{BB962C8B-B14F-4D97-AF65-F5344CB8AC3E}">
        <p14:creationId xmlns:p14="http://schemas.microsoft.com/office/powerpoint/2010/main" val="16729099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smtClean="0"/>
          </a:p>
          <a:p>
            <a:r>
              <a:rPr lang="fr-FR" sz="2800" b="1" dirty="0" smtClean="0"/>
              <a:t>Chart.js</a:t>
            </a:r>
          </a:p>
          <a:p>
            <a:endParaRPr lang="fr-FR" dirty="0" smtClean="0"/>
          </a:p>
          <a:p>
            <a:endParaRPr lang="fr-FR" dirty="0"/>
          </a:p>
          <a:p>
            <a:r>
              <a:rPr lang="fr-FR" dirty="0" smtClean="0"/>
              <a:t>=&gt; aspect visuel des exemples proposés</a:t>
            </a:r>
          </a:p>
          <a:p>
            <a:endParaRPr lang="fr-FR" dirty="0" smtClean="0"/>
          </a:p>
          <a:p>
            <a:r>
              <a:rPr lang="fr-FR" dirty="0" smtClean="0"/>
              <a:t>=&gt; options en plus (comparaison avec </a:t>
            </a:r>
            <a:r>
              <a:rPr lang="fr-FR" dirty="0" err="1" smtClean="0"/>
              <a:t>Rgraph</a:t>
            </a:r>
            <a:r>
              <a:rPr lang="fr-FR" dirty="0" smtClean="0"/>
              <a:t>)</a:t>
            </a:r>
          </a:p>
          <a:p>
            <a:endParaRPr lang="fr-FR" dirty="0" smtClean="0"/>
          </a:p>
          <a:p>
            <a:r>
              <a:rPr lang="fr-FR" dirty="0" smtClean="0"/>
              <a:t>=&gt; chalenge d’utilisation</a:t>
            </a:r>
            <a:endParaRPr lang="fr-FR" dirty="0"/>
          </a:p>
        </p:txBody>
      </p:sp>
      <p:sp>
        <p:nvSpPr>
          <p:cNvPr id="3" name="Titre 2"/>
          <p:cNvSpPr>
            <a:spLocks noGrp="1"/>
          </p:cNvSpPr>
          <p:nvPr>
            <p:ph type="title"/>
          </p:nvPr>
        </p:nvSpPr>
        <p:spPr/>
        <p:txBody>
          <a:bodyPr/>
          <a:lstStyle/>
          <a:p>
            <a:r>
              <a:rPr lang="fr-FR" dirty="0" smtClean="0"/>
              <a:t>Intérêt de </a:t>
            </a:r>
            <a:r>
              <a:rPr lang="fr-FR" dirty="0"/>
              <a:t>la solution retenue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351" y="1481330"/>
            <a:ext cx="1409897" cy="1533739"/>
          </a:xfrm>
          <a:prstGeom prst="rect">
            <a:avLst/>
          </a:prstGeom>
        </p:spPr>
      </p:pic>
    </p:spTree>
    <p:extLst>
      <p:ext uri="{BB962C8B-B14F-4D97-AF65-F5344CB8AC3E}">
        <p14:creationId xmlns:p14="http://schemas.microsoft.com/office/powerpoint/2010/main" val="41191934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294894" lvl="1" indent="0">
              <a:buNone/>
            </a:pPr>
            <a:endParaRPr lang="fr-FR" dirty="0" smtClean="0"/>
          </a:p>
          <a:p>
            <a:pPr marL="294894" lvl="1" indent="0">
              <a:buNone/>
            </a:pPr>
            <a:endParaRPr lang="fr-FR" dirty="0"/>
          </a:p>
          <a:p>
            <a:pPr marL="294894" lvl="1" indent="0">
              <a:buNone/>
            </a:pPr>
            <a:r>
              <a:rPr lang="fr-FR" dirty="0" smtClean="0"/>
              <a:t>- Mise en place dans l’architecture du projet</a:t>
            </a:r>
          </a:p>
          <a:p>
            <a:pPr marL="294894" lvl="1" indent="0">
              <a:buNone/>
            </a:pPr>
            <a:endParaRPr lang="fr-FR" dirty="0" smtClean="0"/>
          </a:p>
          <a:p>
            <a:pPr marL="294894" lvl="1" indent="0">
              <a:buNone/>
            </a:pPr>
            <a:endParaRPr lang="fr-FR" dirty="0"/>
          </a:p>
          <a:p>
            <a:pPr marL="294894" lvl="1" indent="0">
              <a:buNone/>
            </a:pPr>
            <a:r>
              <a:rPr lang="fr-FR" dirty="0"/>
              <a:t>-</a:t>
            </a:r>
            <a:r>
              <a:rPr lang="fr-FR" dirty="0" smtClean="0"/>
              <a:t> Récupération des librairies dans le code</a:t>
            </a:r>
          </a:p>
          <a:p>
            <a:endParaRPr lang="fr-FR" dirty="0"/>
          </a:p>
          <a:p>
            <a:endParaRPr lang="fr-FR" dirty="0"/>
          </a:p>
        </p:txBody>
      </p:sp>
      <p:sp>
        <p:nvSpPr>
          <p:cNvPr id="3" name="Titre 2"/>
          <p:cNvSpPr>
            <a:spLocks noGrp="1"/>
          </p:cNvSpPr>
          <p:nvPr>
            <p:ph type="title"/>
          </p:nvPr>
        </p:nvSpPr>
        <p:spPr/>
        <p:txBody>
          <a:bodyPr/>
          <a:lstStyle/>
          <a:p>
            <a:r>
              <a:rPr lang="fr-FR" dirty="0"/>
              <a:t>Méthodes et démarches utilisées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822" y="4181605"/>
            <a:ext cx="4310494" cy="52469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018" y="1886100"/>
            <a:ext cx="1717782" cy="3156250"/>
          </a:xfrm>
          <a:prstGeom prst="rect">
            <a:avLst/>
          </a:prstGeom>
        </p:spPr>
      </p:pic>
    </p:spTree>
    <p:extLst>
      <p:ext uri="{BB962C8B-B14F-4D97-AF65-F5344CB8AC3E}">
        <p14:creationId xmlns:p14="http://schemas.microsoft.com/office/powerpoint/2010/main" val="2991402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207818" y="276930"/>
            <a:ext cx="8229600" cy="810137"/>
          </a:xfrm>
        </p:spPr>
        <p:txBody>
          <a:bodyPr>
            <a:normAutofit/>
          </a:bodyPr>
          <a:lstStyle/>
          <a:p>
            <a:r>
              <a:rPr lang="fr-FR" sz="2400" dirty="0" smtClean="0"/>
              <a:t>Besoin Client : le besoin métier</a:t>
            </a:r>
            <a:endParaRPr lang="fr-FR" sz="2400" dirty="0"/>
          </a:p>
        </p:txBody>
      </p:sp>
      <p:sp>
        <p:nvSpPr>
          <p:cNvPr id="5" name="ZoneTexte 4"/>
          <p:cNvSpPr txBox="1"/>
          <p:nvPr/>
        </p:nvSpPr>
        <p:spPr>
          <a:xfrm>
            <a:off x="798022" y="1307470"/>
            <a:ext cx="5248553"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Cahier des charges: Fonctionnalités métier</a:t>
            </a:r>
            <a:endParaRPr lang="fr-FR" dirty="0"/>
          </a:p>
        </p:txBody>
      </p:sp>
      <p:sp>
        <p:nvSpPr>
          <p:cNvPr id="6" name="Espace réservé du contenu 5"/>
          <p:cNvSpPr>
            <a:spLocks noGrp="1"/>
          </p:cNvSpPr>
          <p:nvPr>
            <p:ph idx="1"/>
          </p:nvPr>
        </p:nvSpPr>
        <p:spPr>
          <a:xfrm>
            <a:off x="457200" y="1014154"/>
            <a:ext cx="8229600" cy="4993140"/>
          </a:xfrm>
        </p:spPr>
        <p:txBody>
          <a:bodyPr/>
          <a:lstStyle/>
          <a:p>
            <a:endParaRPr lang="fr-FR" dirty="0" smtClean="0"/>
          </a:p>
          <a:p>
            <a:endParaRPr lang="fr-FR" dirty="0"/>
          </a:p>
          <a:p>
            <a:endParaRPr lang="fr-FR" dirty="0"/>
          </a:p>
        </p:txBody>
      </p:sp>
      <p:graphicFrame>
        <p:nvGraphicFramePr>
          <p:cNvPr id="7" name="Tableau 6"/>
          <p:cNvGraphicFramePr>
            <a:graphicFrameLocks noGrp="1"/>
          </p:cNvGraphicFramePr>
          <p:nvPr>
            <p:extLst/>
          </p:nvPr>
        </p:nvGraphicFramePr>
        <p:xfrm>
          <a:off x="573579" y="1970117"/>
          <a:ext cx="7996842" cy="3398520"/>
        </p:xfrm>
        <a:graphic>
          <a:graphicData uri="http://schemas.openxmlformats.org/drawingml/2006/table">
            <a:tbl>
              <a:tblPr firstRow="1" bandRow="1">
                <a:tableStyleId>{5C22544A-7EE6-4342-B048-85BDC9FD1C3A}</a:tableStyleId>
              </a:tblPr>
              <a:tblGrid>
                <a:gridCol w="2665614">
                  <a:extLst>
                    <a:ext uri="{9D8B030D-6E8A-4147-A177-3AD203B41FA5}">
                      <a16:colId xmlns:a16="http://schemas.microsoft.com/office/drawing/2014/main" xmlns="" val="2169637055"/>
                    </a:ext>
                  </a:extLst>
                </a:gridCol>
                <a:gridCol w="2665614">
                  <a:extLst>
                    <a:ext uri="{9D8B030D-6E8A-4147-A177-3AD203B41FA5}">
                      <a16:colId xmlns:a16="http://schemas.microsoft.com/office/drawing/2014/main" xmlns="" val="3409181144"/>
                    </a:ext>
                  </a:extLst>
                </a:gridCol>
                <a:gridCol w="2665614">
                  <a:extLst>
                    <a:ext uri="{9D8B030D-6E8A-4147-A177-3AD203B41FA5}">
                      <a16:colId xmlns:a16="http://schemas.microsoft.com/office/drawing/2014/main" xmlns="" val="2060228606"/>
                    </a:ext>
                  </a:extLst>
                </a:gridCol>
              </a:tblGrid>
              <a:tr h="370840">
                <a:tc>
                  <a:txBody>
                    <a:bodyPr/>
                    <a:lstStyle/>
                    <a:p>
                      <a:r>
                        <a:rPr lang="fr-FR" dirty="0" smtClean="0"/>
                        <a:t>Utilisateur</a:t>
                      </a:r>
                      <a:endParaRPr lang="fr-FR" dirty="0"/>
                    </a:p>
                  </a:txBody>
                  <a:tcPr/>
                </a:tc>
                <a:tc>
                  <a:txBody>
                    <a:bodyPr/>
                    <a:lstStyle/>
                    <a:p>
                      <a:r>
                        <a:rPr lang="fr-FR" dirty="0" smtClean="0"/>
                        <a:t>Besoin</a:t>
                      </a:r>
                      <a:endParaRPr lang="fr-FR" dirty="0"/>
                    </a:p>
                  </a:txBody>
                  <a:tcPr/>
                </a:tc>
                <a:tc>
                  <a:txBody>
                    <a:bodyPr/>
                    <a:lstStyle/>
                    <a:p>
                      <a:r>
                        <a:rPr lang="fr-FR" dirty="0" smtClean="0"/>
                        <a:t>Solution</a:t>
                      </a:r>
                      <a:endParaRPr lang="fr-FR" dirty="0"/>
                    </a:p>
                  </a:txBody>
                  <a:tcPr/>
                </a:tc>
                <a:extLst>
                  <a:ext uri="{0D108BD9-81ED-4DB2-BD59-A6C34878D82A}">
                    <a16:rowId xmlns:a16="http://schemas.microsoft.com/office/drawing/2014/main" xmlns="" val="2554389479"/>
                  </a:ext>
                </a:extLst>
              </a:tr>
              <a:tr h="370840">
                <a:tc>
                  <a:txBody>
                    <a:bodyPr/>
                    <a:lstStyle/>
                    <a:p>
                      <a:r>
                        <a:rPr lang="fr-FR" sz="1400" dirty="0" smtClean="0"/>
                        <a:t>Commun</a:t>
                      </a:r>
                      <a:endParaRPr lang="fr-FR" sz="1400" dirty="0"/>
                    </a:p>
                  </a:txBody>
                  <a:tcPr/>
                </a:tc>
                <a:tc>
                  <a:txBody>
                    <a:bodyPr/>
                    <a:lstStyle/>
                    <a:p>
                      <a:r>
                        <a:rPr lang="fr-FR" sz="1200" dirty="0" smtClean="0"/>
                        <a:t>Authentification</a:t>
                      </a:r>
                      <a:endParaRPr lang="fr-FR" sz="1200" dirty="0"/>
                    </a:p>
                  </a:txBody>
                  <a:tcPr/>
                </a:tc>
                <a:tc>
                  <a:txBody>
                    <a:bodyPr/>
                    <a:lstStyle/>
                    <a:p>
                      <a:r>
                        <a:rPr lang="fr-FR" sz="1200" dirty="0" smtClean="0"/>
                        <a:t>Login</a:t>
                      </a:r>
                      <a:r>
                        <a:rPr lang="fr-FR" sz="1200" baseline="0" dirty="0" smtClean="0"/>
                        <a:t> &amp; </a:t>
                      </a:r>
                      <a:r>
                        <a:rPr lang="fr-FR" sz="1200" baseline="0" dirty="0" err="1" smtClean="0"/>
                        <a:t>Password</a:t>
                      </a:r>
                      <a:endParaRPr lang="fr-FR" sz="1200" dirty="0"/>
                    </a:p>
                  </a:txBody>
                  <a:tcPr/>
                </a:tc>
                <a:extLst>
                  <a:ext uri="{0D108BD9-81ED-4DB2-BD59-A6C34878D82A}">
                    <a16:rowId xmlns:a16="http://schemas.microsoft.com/office/drawing/2014/main" xmlns="" val="1206403066"/>
                  </a:ext>
                </a:extLst>
              </a:tr>
              <a:tr h="370840">
                <a:tc rowSpan="3">
                  <a:txBody>
                    <a:bodyPr/>
                    <a:lstStyle/>
                    <a:p>
                      <a:pPr algn="ctr"/>
                      <a:endParaRPr lang="fr-FR" sz="1600" dirty="0" smtClean="0"/>
                    </a:p>
                    <a:p>
                      <a:pPr algn="ctr"/>
                      <a:endParaRPr lang="fr-FR" sz="1600" dirty="0" smtClean="0"/>
                    </a:p>
                    <a:p>
                      <a:pPr algn="ctr"/>
                      <a:r>
                        <a:rPr lang="fr-FR" sz="1200" dirty="0" smtClean="0"/>
                        <a:t>Conseiller:</a:t>
                      </a:r>
                    </a:p>
                    <a:p>
                      <a:pPr algn="ctr"/>
                      <a:r>
                        <a:rPr lang="fr-FR" sz="1200" dirty="0" smtClean="0"/>
                        <a:t>Gestion </a:t>
                      </a:r>
                      <a:r>
                        <a:rPr lang="fr-FR" sz="1200" baseline="0" dirty="0" smtClean="0"/>
                        <a:t> Client</a:t>
                      </a:r>
                      <a:endParaRPr lang="fr-F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Lister les clients</a:t>
                      </a:r>
                    </a:p>
                    <a:p>
                      <a:endParaRPr lang="fr-FR" sz="1200" dirty="0"/>
                    </a:p>
                  </a:txBody>
                  <a:tcPr/>
                </a:tc>
                <a:tc>
                  <a:txBody>
                    <a:bodyPr/>
                    <a:lstStyle/>
                    <a:p>
                      <a:r>
                        <a:rPr lang="fr-FR" sz="1200" dirty="0" smtClean="0"/>
                        <a:t>Affichage client</a:t>
                      </a:r>
                    </a:p>
                    <a:p>
                      <a:r>
                        <a:rPr lang="fr-FR" sz="1200" dirty="0" smtClean="0"/>
                        <a:t>=&gt; tableau</a:t>
                      </a:r>
                      <a:endParaRPr lang="fr-FR" sz="1200" dirty="0"/>
                    </a:p>
                  </a:txBody>
                  <a:tcPr/>
                </a:tc>
                <a:extLst>
                  <a:ext uri="{0D108BD9-81ED-4DB2-BD59-A6C34878D82A}">
                    <a16:rowId xmlns:a16="http://schemas.microsoft.com/office/drawing/2014/main" xmlns="" val="3329205760"/>
                  </a:ext>
                </a:extLst>
              </a:tr>
              <a:tr h="370840">
                <a:tc vMerge="1">
                  <a:txBody>
                    <a:bodyPr/>
                    <a:lstStyle/>
                    <a:p>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Ajouter</a:t>
                      </a:r>
                      <a:r>
                        <a:rPr lang="fr-FR" sz="1200" baseline="0" dirty="0" smtClean="0"/>
                        <a:t> un Client</a:t>
                      </a:r>
                      <a:endParaRPr lang="fr-FR" sz="1200" dirty="0" smtClean="0"/>
                    </a:p>
                    <a:p>
                      <a:endParaRPr lang="fr-FR" sz="1200" dirty="0"/>
                    </a:p>
                  </a:txBody>
                  <a:tcPr/>
                </a:tc>
                <a:tc rowSpan="2">
                  <a:txBody>
                    <a:bodyPr/>
                    <a:lstStyle/>
                    <a:p>
                      <a:r>
                        <a:rPr lang="fr-FR" sz="1200" dirty="0" smtClean="0"/>
                        <a:t>Au travers d’un formulaire à remplir par l’utilisateur</a:t>
                      </a:r>
                      <a:endParaRPr lang="fr-FR" sz="1200" dirty="0"/>
                    </a:p>
                  </a:txBody>
                  <a:tcPr/>
                </a:tc>
                <a:extLst>
                  <a:ext uri="{0D108BD9-81ED-4DB2-BD59-A6C34878D82A}">
                    <a16:rowId xmlns:a16="http://schemas.microsoft.com/office/drawing/2014/main" xmlns="" val="1419597722"/>
                  </a:ext>
                </a:extLst>
              </a:tr>
              <a:tr h="370840">
                <a:tc vMerge="1">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Éditer</a:t>
                      </a:r>
                      <a:r>
                        <a:rPr lang="fr-FR" sz="1200" baseline="0" dirty="0" smtClean="0"/>
                        <a:t> un Client</a:t>
                      </a:r>
                      <a:endParaRPr lang="fr-FR" sz="1200" dirty="0" smtClean="0"/>
                    </a:p>
                    <a:p>
                      <a:endParaRPr lang="fr-FR" sz="1200" dirty="0"/>
                    </a:p>
                  </a:txBody>
                  <a:tcPr/>
                </a:tc>
                <a:tc vMerge="1">
                  <a:txBody>
                    <a:bodyPr/>
                    <a:lstStyle/>
                    <a:p>
                      <a:endParaRPr lang="fr-FR" dirty="0"/>
                    </a:p>
                  </a:txBody>
                  <a:tcPr/>
                </a:tc>
                <a:extLst>
                  <a:ext uri="{0D108BD9-81ED-4DB2-BD59-A6C34878D82A}">
                    <a16:rowId xmlns:a16="http://schemas.microsoft.com/office/drawing/2014/main" xmlns="" val="2793498150"/>
                  </a:ext>
                </a:extLst>
              </a:tr>
              <a:tr h="370840">
                <a:tc rowSpan="2">
                  <a:txBody>
                    <a:bodyPr/>
                    <a:lstStyle/>
                    <a:p>
                      <a:endParaRPr lang="fr-FR" sz="1200" dirty="0" smtClean="0"/>
                    </a:p>
                    <a:p>
                      <a:endParaRPr lang="fr-FR" sz="1200" dirty="0" smtClean="0"/>
                    </a:p>
                    <a:p>
                      <a:r>
                        <a:rPr lang="fr-FR" sz="1200" dirty="0" smtClean="0"/>
                        <a:t>Conseiller:</a:t>
                      </a:r>
                      <a:r>
                        <a:rPr lang="fr-FR" sz="1200" baseline="0" dirty="0" smtClean="0"/>
                        <a:t> Gestion Compte</a:t>
                      </a:r>
                      <a:endParaRPr lang="fr-F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Alerte compte à découvert</a:t>
                      </a:r>
                    </a:p>
                    <a:p>
                      <a:endParaRPr lang="fr-FR" sz="1200" dirty="0"/>
                    </a:p>
                  </a:txBody>
                  <a:tcPr/>
                </a:tc>
                <a:tc>
                  <a:txBody>
                    <a:bodyPr/>
                    <a:lstStyle/>
                    <a:p>
                      <a:r>
                        <a:rPr lang="fr-FR" sz="1200" dirty="0" smtClean="0"/>
                        <a:t>Icone alertant l’utilisateur que le compte client est a découvert </a:t>
                      </a:r>
                      <a:endParaRPr lang="fr-FR" sz="1200" dirty="0"/>
                    </a:p>
                  </a:txBody>
                  <a:tcPr/>
                </a:tc>
                <a:extLst>
                  <a:ext uri="{0D108BD9-81ED-4DB2-BD59-A6C34878D82A}">
                    <a16:rowId xmlns:a16="http://schemas.microsoft.com/office/drawing/2014/main" xmlns="" val="4240939473"/>
                  </a:ext>
                </a:extLst>
              </a:tr>
              <a:tr h="370840">
                <a:tc vMerge="1">
                  <a:txBody>
                    <a:bodyPr/>
                    <a:lstStyle/>
                    <a:p>
                      <a:endParaRPr lang="fr-FR"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Virement</a:t>
                      </a:r>
                      <a:r>
                        <a:rPr lang="fr-FR" sz="1200" baseline="0" dirty="0" smtClean="0"/>
                        <a:t> compte à compte</a:t>
                      </a:r>
                      <a:endParaRPr lang="fr-FR" sz="1200" dirty="0" smtClean="0"/>
                    </a:p>
                    <a:p>
                      <a:endParaRPr lang="fr-FR" sz="1200" dirty="0"/>
                    </a:p>
                  </a:txBody>
                  <a:tcPr/>
                </a:tc>
                <a:tc>
                  <a:txBody>
                    <a:bodyPr/>
                    <a:lstStyle/>
                    <a:p>
                      <a:endParaRPr lang="fr-FR" sz="1200" dirty="0"/>
                    </a:p>
                  </a:txBody>
                  <a:tcPr/>
                </a:tc>
                <a:extLst>
                  <a:ext uri="{0D108BD9-81ED-4DB2-BD59-A6C34878D82A}">
                    <a16:rowId xmlns:a16="http://schemas.microsoft.com/office/drawing/2014/main" xmlns="" val="719322838"/>
                  </a:ext>
                </a:extLst>
              </a:tr>
              <a:tr h="370840">
                <a:tc>
                  <a:txBody>
                    <a:bodyPr/>
                    <a:lstStyle/>
                    <a:p>
                      <a:r>
                        <a:rPr lang="fr-FR" sz="1200" dirty="0" smtClean="0"/>
                        <a:t>Gérant</a:t>
                      </a:r>
                      <a:endParaRPr lang="fr-FR" sz="1200" dirty="0"/>
                    </a:p>
                  </a:txBody>
                  <a:tcPr/>
                </a:tc>
                <a:tc>
                  <a:txBody>
                    <a:bodyPr/>
                    <a:lstStyle/>
                    <a:p>
                      <a:r>
                        <a:rPr lang="fr-FR" sz="1200" dirty="0" smtClean="0"/>
                        <a:t>Rapport des transactions</a:t>
                      </a:r>
                      <a:endParaRPr lang="fr-FR" sz="1200" dirty="0"/>
                    </a:p>
                  </a:txBody>
                  <a:tcPr/>
                </a:tc>
                <a:tc>
                  <a:txBody>
                    <a:bodyPr/>
                    <a:lstStyle/>
                    <a:p>
                      <a:r>
                        <a:rPr lang="fr-FR" sz="1200" dirty="0" smtClean="0"/>
                        <a:t>Graphique: Histogramme</a:t>
                      </a:r>
                      <a:endParaRPr lang="fr-FR" sz="1200" dirty="0"/>
                    </a:p>
                  </a:txBody>
                  <a:tcPr/>
                </a:tc>
                <a:extLst>
                  <a:ext uri="{0D108BD9-81ED-4DB2-BD59-A6C34878D82A}">
                    <a16:rowId xmlns:a16="http://schemas.microsoft.com/office/drawing/2014/main" xmlns="" val="612046498"/>
                  </a:ext>
                </a:extLst>
              </a:tr>
            </a:tbl>
          </a:graphicData>
        </a:graphic>
      </p:graphicFrame>
    </p:spTree>
    <p:extLst>
      <p:ext uri="{BB962C8B-B14F-4D97-AF65-F5344CB8AC3E}">
        <p14:creationId xmlns:p14="http://schemas.microsoft.com/office/powerpoint/2010/main" val="298019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6193" y="1867867"/>
            <a:ext cx="2560607" cy="3917091"/>
          </a:xfrm>
        </p:spPr>
      </p:pic>
      <p:sp>
        <p:nvSpPr>
          <p:cNvPr id="3" name="Titre 2"/>
          <p:cNvSpPr>
            <a:spLocks noGrp="1"/>
          </p:cNvSpPr>
          <p:nvPr>
            <p:ph type="title"/>
          </p:nvPr>
        </p:nvSpPr>
        <p:spPr/>
        <p:txBody>
          <a:bodyPr/>
          <a:lstStyle/>
          <a:p>
            <a:r>
              <a:rPr lang="fr-FR" smtClean="0"/>
              <a:t>Méthodes et démarches utilisées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698999"/>
            <a:ext cx="4899375" cy="1085959"/>
          </a:xfrm>
          <a:prstGeom prst="rect">
            <a:avLst/>
          </a:prstGeom>
        </p:spPr>
      </p:pic>
      <p:sp>
        <p:nvSpPr>
          <p:cNvPr id="15" name="ZoneTexte 14"/>
          <p:cNvSpPr txBox="1"/>
          <p:nvPr/>
        </p:nvSpPr>
        <p:spPr>
          <a:xfrm>
            <a:off x="457200" y="2348513"/>
            <a:ext cx="4899375" cy="923330"/>
          </a:xfrm>
          <a:prstGeom prst="rect">
            <a:avLst/>
          </a:prstGeom>
          <a:noFill/>
        </p:spPr>
        <p:txBody>
          <a:bodyPr wrap="square" rtlCol="0">
            <a:spAutoFit/>
          </a:bodyPr>
          <a:lstStyle/>
          <a:p>
            <a:r>
              <a:rPr lang="fr-FR" dirty="0" smtClean="0"/>
              <a:t>- Récupération d’un exemple officiel</a:t>
            </a:r>
          </a:p>
          <a:p>
            <a:endParaRPr lang="fr-FR" dirty="0" smtClean="0"/>
          </a:p>
          <a:p>
            <a:r>
              <a:rPr lang="fr-FR" dirty="0" smtClean="0"/>
              <a:t>- Modification pour répondre aux besoin</a:t>
            </a:r>
            <a:endParaRPr lang="fr-FR" dirty="0"/>
          </a:p>
        </p:txBody>
      </p:sp>
    </p:spTree>
    <p:extLst>
      <p:ext uri="{BB962C8B-B14F-4D97-AF65-F5344CB8AC3E}">
        <p14:creationId xmlns:p14="http://schemas.microsoft.com/office/powerpoint/2010/main" val="541892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smtClean="0"/>
          </a:p>
          <a:p>
            <a:r>
              <a:rPr lang="fr-FR" dirty="0" smtClean="0"/>
              <a:t>- intégration (récupération lib avec </a:t>
            </a:r>
            <a:r>
              <a:rPr lang="fr-FR" dirty="0" err="1" smtClean="0"/>
              <a:t>jsf</a:t>
            </a:r>
            <a:r>
              <a:rPr lang="fr-FR" dirty="0" smtClean="0"/>
              <a:t>)</a:t>
            </a:r>
          </a:p>
          <a:p>
            <a:endParaRPr lang="fr-FR" dirty="0" smtClean="0"/>
          </a:p>
          <a:p>
            <a:r>
              <a:rPr lang="fr-FR" dirty="0" smtClean="0"/>
              <a:t>- recherche des options pour atteindre le résultat voulu</a:t>
            </a:r>
          </a:p>
          <a:p>
            <a:endParaRPr lang="fr-FR" dirty="0"/>
          </a:p>
          <a:p>
            <a:r>
              <a:rPr lang="fr-FR" dirty="0" smtClean="0"/>
              <a:t>- mise en place des nouvelles techniques</a:t>
            </a:r>
            <a:endParaRPr lang="fr-FR" dirty="0"/>
          </a:p>
        </p:txBody>
      </p:sp>
      <p:sp>
        <p:nvSpPr>
          <p:cNvPr id="3" name="Titre 2"/>
          <p:cNvSpPr>
            <a:spLocks noGrp="1"/>
          </p:cNvSpPr>
          <p:nvPr>
            <p:ph type="title"/>
          </p:nvPr>
        </p:nvSpPr>
        <p:spPr/>
        <p:txBody>
          <a:bodyPr/>
          <a:lstStyle/>
          <a:p>
            <a:r>
              <a:rPr lang="fr-FR" dirty="0"/>
              <a:t>Difficultés </a:t>
            </a:r>
            <a:r>
              <a:rPr lang="fr-FR" dirty="0" smtClean="0"/>
              <a:t>rencontrés</a:t>
            </a:r>
            <a:endParaRPr lang="fr-FR" dirty="0"/>
          </a:p>
        </p:txBody>
      </p:sp>
    </p:spTree>
    <p:extLst>
      <p:ext uri="{BB962C8B-B14F-4D97-AF65-F5344CB8AC3E}">
        <p14:creationId xmlns:p14="http://schemas.microsoft.com/office/powerpoint/2010/main" val="1066084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a:t>Bilan personnel du projet </a:t>
            </a:r>
            <a:r>
              <a:rPr lang="fr-FR" dirty="0" smtClean="0"/>
              <a:t>technique</a:t>
            </a:r>
          </a:p>
          <a:p>
            <a:pPr marL="294894" lvl="1" indent="0">
              <a:buNone/>
            </a:pPr>
            <a:endParaRPr lang="fr-FR" dirty="0" smtClean="0"/>
          </a:p>
          <a:p>
            <a:r>
              <a:rPr lang="fr-FR" dirty="0" smtClean="0"/>
              <a:t>- monté en compétence</a:t>
            </a:r>
            <a:endParaRPr lang="fr-FR" dirty="0"/>
          </a:p>
          <a:p>
            <a:endParaRPr lang="fr-FR" dirty="0" smtClean="0"/>
          </a:p>
          <a:p>
            <a:endParaRPr lang="fr-FR" dirty="0"/>
          </a:p>
          <a:p>
            <a:endParaRPr lang="fr-FR" dirty="0" smtClean="0"/>
          </a:p>
          <a:p>
            <a:r>
              <a:rPr lang="fr-FR" dirty="0" smtClean="0"/>
              <a:t>Conclusion</a:t>
            </a:r>
            <a:endParaRPr lang="fr-FR" dirty="0"/>
          </a:p>
        </p:txBody>
      </p:sp>
      <p:sp>
        <p:nvSpPr>
          <p:cNvPr id="3" name="Titre 2"/>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41256536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Merci de votre attention</a:t>
            </a:r>
          </a:p>
        </p:txBody>
      </p:sp>
      <p:sp>
        <p:nvSpPr>
          <p:cNvPr id="3" name="Sous-titre 2"/>
          <p:cNvSpPr>
            <a:spLocks noGrp="1"/>
          </p:cNvSpPr>
          <p:nvPr>
            <p:ph type="subTitle" idx="1"/>
          </p:nvPr>
        </p:nvSpPr>
        <p:spPr/>
        <p:txBody>
          <a:bodyPr/>
          <a:lstStyle/>
          <a:p>
            <a:r>
              <a:rPr lang="fr-FR" dirty="0"/>
              <a:t>Avec vous pour aller plus loin !</a:t>
            </a:r>
          </a:p>
        </p:txBody>
      </p:sp>
    </p:spTree>
    <p:extLst>
      <p:ext uri="{BB962C8B-B14F-4D97-AF65-F5344CB8AC3E}">
        <p14:creationId xmlns:p14="http://schemas.microsoft.com/office/powerpoint/2010/main" val="1537372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4025" y="1473393"/>
            <a:ext cx="8229600" cy="4525963"/>
          </a:xfrm>
        </p:spPr>
        <p:txBody>
          <a:bodyPr>
            <a:normAutofit/>
          </a:bodyPr>
          <a:lstStyle/>
          <a:p>
            <a:endParaRPr lang="fr-FR" dirty="0" smtClean="0"/>
          </a:p>
          <a:p>
            <a:endParaRPr lang="fr-FR" dirty="0"/>
          </a:p>
          <a:p>
            <a:endParaRPr lang="fr-FR" dirty="0" smtClean="0"/>
          </a:p>
          <a:p>
            <a:endParaRPr lang="fr-FR" dirty="0"/>
          </a:p>
          <a:p>
            <a:endParaRPr lang="fr-FR" dirty="0" smtClean="0"/>
          </a:p>
          <a:p>
            <a:pPr marL="82296" indent="0">
              <a:buNone/>
            </a:pPr>
            <a:endParaRPr lang="fr-FR" dirty="0" smtClean="0"/>
          </a:p>
          <a:p>
            <a:pPr marL="82296" indent="0">
              <a:buNone/>
            </a:pPr>
            <a:endParaRPr lang="fr-FR" dirty="0"/>
          </a:p>
        </p:txBody>
      </p:sp>
      <p:sp>
        <p:nvSpPr>
          <p:cNvPr id="3" name="Titre 2"/>
          <p:cNvSpPr>
            <a:spLocks noGrp="1"/>
          </p:cNvSpPr>
          <p:nvPr>
            <p:ph type="title"/>
          </p:nvPr>
        </p:nvSpPr>
        <p:spPr/>
        <p:txBody>
          <a:bodyPr>
            <a:normAutofit/>
          </a:bodyPr>
          <a:lstStyle/>
          <a:p>
            <a:r>
              <a:rPr lang="fr-FR" sz="2400" dirty="0" smtClean="0"/>
              <a:t>Présentation: </a:t>
            </a:r>
            <a:r>
              <a:rPr lang="fr-FR" sz="2400" dirty="0" err="1" smtClean="0"/>
              <a:t>Big</a:t>
            </a:r>
            <a:r>
              <a:rPr lang="fr-FR" sz="2400" dirty="0" smtClean="0"/>
              <a:t> five </a:t>
            </a:r>
            <a:r>
              <a:rPr lang="fr-FR" sz="2400" dirty="0" err="1" smtClean="0"/>
              <a:t>compagny</a:t>
            </a:r>
            <a:endParaRPr lang="fr-FR" sz="2400" dirty="0"/>
          </a:p>
        </p:txBody>
      </p:sp>
      <p:sp>
        <p:nvSpPr>
          <p:cNvPr id="4" name="AutoShape 2" descr="RÃ©sultat de recherche d'images pour &quot;photo inconnu&quot;"/>
          <p:cNvSpPr>
            <a:spLocks noChangeAspect="1" noChangeArrowheads="1"/>
          </p:cNvSpPr>
          <p:nvPr/>
        </p:nvSpPr>
        <p:spPr bwMode="auto">
          <a:xfrm>
            <a:off x="152400" y="-1524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Ã©sultat de recherche d'images pour &quot;photo inconnu&quot;"/>
          <p:cNvSpPr>
            <a:spLocks noChangeAspect="1" noChangeArrowheads="1"/>
          </p:cNvSpPr>
          <p:nvPr/>
        </p:nvSpPr>
        <p:spPr bwMode="auto">
          <a:xfrm>
            <a:off x="304800" y="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RÃ©sultat de recherche d'images pour &quot;photo inconnu&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20" y="1725499"/>
            <a:ext cx="1529897" cy="1529897"/>
          </a:xfrm>
          <a:prstGeom prst="rect">
            <a:avLst/>
          </a:prstGeom>
        </p:spPr>
      </p:pic>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686" y="1731669"/>
            <a:ext cx="1529897" cy="1529897"/>
          </a:xfrm>
          <a:prstGeom prst="rect">
            <a:avLst/>
          </a:prstGeom>
        </p:spPr>
      </p:pic>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845" y="1725500"/>
            <a:ext cx="1529897" cy="1529897"/>
          </a:xfrm>
          <a:prstGeom prst="rect">
            <a:avLst/>
          </a:prstGeom>
        </p:spPr>
      </p:pic>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856" y="1725500"/>
            <a:ext cx="1529897" cy="1529897"/>
          </a:xfrm>
          <a:prstGeom prst="rect">
            <a:avLst/>
          </a:prstGeom>
        </p:spPr>
      </p:pic>
      <p:pic>
        <p:nvPicPr>
          <p:cNvPr id="13" name="Imag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391" y="1725501"/>
            <a:ext cx="1529897" cy="1529897"/>
          </a:xfrm>
          <a:prstGeom prst="rect">
            <a:avLst/>
          </a:prstGeom>
        </p:spPr>
      </p:pic>
      <p:sp>
        <p:nvSpPr>
          <p:cNvPr id="14" name="Flèche vers le bas 13"/>
          <p:cNvSpPr/>
          <p:nvPr/>
        </p:nvSpPr>
        <p:spPr>
          <a:xfrm>
            <a:off x="1182715" y="3278604"/>
            <a:ext cx="113610" cy="850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e bas 14"/>
          <p:cNvSpPr/>
          <p:nvPr/>
        </p:nvSpPr>
        <p:spPr>
          <a:xfrm>
            <a:off x="2624808" y="3285920"/>
            <a:ext cx="109609" cy="230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e bas 15"/>
          <p:cNvSpPr/>
          <p:nvPr/>
        </p:nvSpPr>
        <p:spPr>
          <a:xfrm>
            <a:off x="4128616" y="3278604"/>
            <a:ext cx="110927" cy="1802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vers le bas 16"/>
          <p:cNvSpPr/>
          <p:nvPr/>
        </p:nvSpPr>
        <p:spPr>
          <a:xfrm>
            <a:off x="5693733" y="3285920"/>
            <a:ext cx="131571" cy="1049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vers le bas 17"/>
          <p:cNvSpPr/>
          <p:nvPr/>
        </p:nvSpPr>
        <p:spPr>
          <a:xfrm>
            <a:off x="7157851" y="3285920"/>
            <a:ext cx="120756" cy="27369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537731" y="6087632"/>
            <a:ext cx="1367682" cy="307777"/>
          </a:xfrm>
          <a:prstGeom prst="rect">
            <a:avLst/>
          </a:prstGeom>
          <a:noFill/>
        </p:spPr>
        <p:txBody>
          <a:bodyPr wrap="none" rtlCol="0">
            <a:spAutoFit/>
          </a:bodyPr>
          <a:lstStyle/>
          <a:p>
            <a:r>
              <a:rPr lang="fr-FR" sz="1400" dirty="0" err="1" smtClean="0"/>
              <a:t>Scrum</a:t>
            </a:r>
            <a:r>
              <a:rPr lang="fr-FR" sz="1400" dirty="0" smtClean="0"/>
              <a:t> Master</a:t>
            </a:r>
            <a:endParaRPr lang="fr-FR" sz="1400" dirty="0"/>
          </a:p>
        </p:txBody>
      </p:sp>
      <p:sp>
        <p:nvSpPr>
          <p:cNvPr id="21" name="ZoneTexte 20"/>
          <p:cNvSpPr txBox="1"/>
          <p:nvPr/>
        </p:nvSpPr>
        <p:spPr>
          <a:xfrm>
            <a:off x="207518" y="4149768"/>
            <a:ext cx="2164375" cy="307777"/>
          </a:xfrm>
          <a:prstGeom prst="rect">
            <a:avLst/>
          </a:prstGeom>
          <a:noFill/>
        </p:spPr>
        <p:txBody>
          <a:bodyPr wrap="none" rtlCol="0">
            <a:spAutoFit/>
          </a:bodyPr>
          <a:lstStyle/>
          <a:p>
            <a:r>
              <a:rPr lang="fr-FR" sz="1400" dirty="0" smtClean="0"/>
              <a:t>Développeur Back-end</a:t>
            </a:r>
            <a:endParaRPr lang="fr-FR" sz="1400" dirty="0"/>
          </a:p>
        </p:txBody>
      </p:sp>
      <p:sp>
        <p:nvSpPr>
          <p:cNvPr id="22" name="ZoneTexte 21"/>
          <p:cNvSpPr txBox="1"/>
          <p:nvPr/>
        </p:nvSpPr>
        <p:spPr>
          <a:xfrm>
            <a:off x="1511362" y="5618602"/>
            <a:ext cx="2226892" cy="307777"/>
          </a:xfrm>
          <a:prstGeom prst="rect">
            <a:avLst/>
          </a:prstGeom>
          <a:noFill/>
        </p:spPr>
        <p:txBody>
          <a:bodyPr wrap="none" rtlCol="0">
            <a:spAutoFit/>
          </a:bodyPr>
          <a:lstStyle/>
          <a:p>
            <a:r>
              <a:rPr lang="fr-FR" sz="1400" dirty="0" smtClean="0"/>
              <a:t>Développeur Front-end</a:t>
            </a:r>
            <a:endParaRPr lang="fr-FR" sz="1400" dirty="0"/>
          </a:p>
        </p:txBody>
      </p:sp>
      <p:sp>
        <p:nvSpPr>
          <p:cNvPr id="23" name="ZoneTexte 22"/>
          <p:cNvSpPr txBox="1"/>
          <p:nvPr/>
        </p:nvSpPr>
        <p:spPr>
          <a:xfrm>
            <a:off x="3097347" y="5136804"/>
            <a:ext cx="2226892" cy="523220"/>
          </a:xfrm>
          <a:prstGeom prst="rect">
            <a:avLst/>
          </a:prstGeom>
          <a:noFill/>
        </p:spPr>
        <p:txBody>
          <a:bodyPr wrap="none" rtlCol="0">
            <a:spAutoFit/>
          </a:bodyPr>
          <a:lstStyle/>
          <a:p>
            <a:r>
              <a:rPr lang="fr-FR" sz="1400" dirty="0"/>
              <a:t>Développeur </a:t>
            </a:r>
            <a:r>
              <a:rPr lang="fr-FR" sz="1400" dirty="0" smtClean="0"/>
              <a:t>Front-end</a:t>
            </a:r>
          </a:p>
          <a:p>
            <a:r>
              <a:rPr lang="fr-FR" sz="1400" dirty="0" smtClean="0"/>
              <a:t>Product </a:t>
            </a:r>
            <a:r>
              <a:rPr lang="fr-FR" sz="1400" dirty="0" err="1" smtClean="0"/>
              <a:t>Owner</a:t>
            </a:r>
            <a:endParaRPr lang="fr-FR" sz="1400" dirty="0"/>
          </a:p>
        </p:txBody>
      </p:sp>
      <p:sp>
        <p:nvSpPr>
          <p:cNvPr id="24" name="ZoneTexte 23"/>
          <p:cNvSpPr txBox="1"/>
          <p:nvPr/>
        </p:nvSpPr>
        <p:spPr>
          <a:xfrm>
            <a:off x="4743116" y="4398266"/>
            <a:ext cx="2164375" cy="523220"/>
          </a:xfrm>
          <a:prstGeom prst="rect">
            <a:avLst/>
          </a:prstGeom>
          <a:noFill/>
        </p:spPr>
        <p:txBody>
          <a:bodyPr wrap="none" rtlCol="0">
            <a:spAutoFit/>
          </a:bodyPr>
          <a:lstStyle/>
          <a:p>
            <a:r>
              <a:rPr lang="fr-FR" sz="1400" dirty="0" smtClean="0"/>
              <a:t>Développeur Back-end</a:t>
            </a:r>
          </a:p>
          <a:p>
            <a:r>
              <a:rPr lang="fr-FR" sz="1400" dirty="0" smtClean="0"/>
              <a:t>Lead technique</a:t>
            </a:r>
            <a:endParaRPr lang="fr-FR" sz="1400" dirty="0"/>
          </a:p>
        </p:txBody>
      </p:sp>
    </p:spTree>
    <p:extLst>
      <p:ext uri="{BB962C8B-B14F-4D97-AF65-F5344CB8AC3E}">
        <p14:creationId xmlns:p14="http://schemas.microsoft.com/office/powerpoint/2010/main" val="332420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Organisation: AGILE</a:t>
            </a:r>
            <a:endParaRPr lang="fr-FR" dirty="0"/>
          </a:p>
        </p:txBody>
      </p:sp>
      <p:graphicFrame>
        <p:nvGraphicFramePr>
          <p:cNvPr id="4" name="Chart 1" title="Graphique">
            <a:extLst>
              <a:ext uri="{FF2B5EF4-FFF2-40B4-BE49-F238E27FC236}">
                <a16:creationId xmlns:a16="http://schemas.microsoft.com/office/drawing/2014/main" xmlns="" id="{00000000-0008-0000-0100-000002000000}"/>
              </a:ext>
            </a:extLst>
          </p:cNvPr>
          <p:cNvGraphicFramePr>
            <a:graphicFrameLocks noGrp="1"/>
          </p:cNvGraphicFramePr>
          <p:nvPr>
            <p:ph idx="1"/>
            <p:extLst/>
          </p:nvPr>
        </p:nvGraphicFramePr>
        <p:xfrm>
          <a:off x="80403" y="1933576"/>
          <a:ext cx="3683877" cy="141808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age 4"/>
          <p:cNvPicPr>
            <a:picLocks noChangeAspect="1"/>
          </p:cNvPicPr>
          <p:nvPr/>
        </p:nvPicPr>
        <p:blipFill>
          <a:blip r:embed="rId3"/>
          <a:stretch>
            <a:fillRect/>
          </a:stretch>
        </p:blipFill>
        <p:spPr>
          <a:xfrm>
            <a:off x="6027419" y="4593032"/>
            <a:ext cx="2776171" cy="1620968"/>
          </a:xfrm>
          <a:prstGeom prst="rect">
            <a:avLst/>
          </a:prstGeom>
        </p:spPr>
      </p:pic>
      <p:pic>
        <p:nvPicPr>
          <p:cNvPr id="6" name="Image 5"/>
          <p:cNvPicPr>
            <a:picLocks noChangeAspect="1"/>
          </p:cNvPicPr>
          <p:nvPr/>
        </p:nvPicPr>
        <p:blipFill>
          <a:blip r:embed="rId4"/>
          <a:stretch>
            <a:fillRect/>
          </a:stretch>
        </p:blipFill>
        <p:spPr>
          <a:xfrm>
            <a:off x="5410200" y="1990689"/>
            <a:ext cx="2669080" cy="1460611"/>
          </a:xfrm>
          <a:prstGeom prst="rect">
            <a:avLst/>
          </a:prstGeom>
        </p:spPr>
      </p:pic>
      <p:pic>
        <p:nvPicPr>
          <p:cNvPr id="7" name="Image 6"/>
          <p:cNvPicPr>
            <a:picLocks noChangeAspect="1"/>
          </p:cNvPicPr>
          <p:nvPr/>
        </p:nvPicPr>
        <p:blipFill>
          <a:blip r:embed="rId5"/>
          <a:stretch>
            <a:fillRect/>
          </a:stretch>
        </p:blipFill>
        <p:spPr>
          <a:xfrm>
            <a:off x="514828" y="4830130"/>
            <a:ext cx="4270531" cy="897718"/>
          </a:xfrm>
          <a:prstGeom prst="rect">
            <a:avLst/>
          </a:prstGeom>
        </p:spPr>
      </p:pic>
      <p:sp>
        <p:nvSpPr>
          <p:cNvPr id="8" name="ZoneTexte 7"/>
          <p:cNvSpPr txBox="1"/>
          <p:nvPr/>
        </p:nvSpPr>
        <p:spPr>
          <a:xfrm>
            <a:off x="2756288" y="3679050"/>
            <a:ext cx="3631423" cy="923330"/>
          </a:xfrm>
          <a:prstGeom prst="rect">
            <a:avLst/>
          </a:prstGeom>
          <a:noFill/>
        </p:spPr>
        <p:txBody>
          <a:bodyPr wrap="square" rtlCol="0">
            <a:spAutoFit/>
          </a:bodyPr>
          <a:lstStyle/>
          <a:p>
            <a:pPr algn="ctr"/>
            <a:r>
              <a:rPr lang="fr-FR" dirty="0" smtClean="0"/>
              <a:t>Une équipe soudé </a:t>
            </a:r>
          </a:p>
          <a:p>
            <a:pPr algn="ctr"/>
            <a:r>
              <a:rPr lang="fr-FR" dirty="0" smtClean="0"/>
              <a:t>&amp;</a:t>
            </a:r>
          </a:p>
          <a:p>
            <a:pPr algn="ctr"/>
            <a:r>
              <a:rPr lang="fr-FR" dirty="0" smtClean="0"/>
              <a:t>Des outils pour l’accompagné</a:t>
            </a:r>
            <a:endParaRPr lang="fr-FR" dirty="0"/>
          </a:p>
        </p:txBody>
      </p:sp>
    </p:spTree>
    <p:extLst>
      <p:ext uri="{BB962C8B-B14F-4D97-AF65-F5344CB8AC3E}">
        <p14:creationId xmlns:p14="http://schemas.microsoft.com/office/powerpoint/2010/main" val="273621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175" y="1564264"/>
            <a:ext cx="7805650" cy="4354383"/>
          </a:xfrm>
        </p:spPr>
      </p:pic>
      <p:sp>
        <p:nvSpPr>
          <p:cNvPr id="3" name="Titre 2"/>
          <p:cNvSpPr>
            <a:spLocks noGrp="1"/>
          </p:cNvSpPr>
          <p:nvPr>
            <p:ph type="title"/>
          </p:nvPr>
        </p:nvSpPr>
        <p:spPr/>
        <p:txBody>
          <a:bodyPr/>
          <a:lstStyle/>
          <a:p>
            <a:r>
              <a:rPr lang="fr-FR" dirty="0" smtClean="0"/>
              <a:t>Conception: Acteurs et Fonctionnalités</a:t>
            </a:r>
            <a:endParaRPr lang="fr-FR" dirty="0"/>
          </a:p>
        </p:txBody>
      </p:sp>
      <p:sp>
        <p:nvSpPr>
          <p:cNvPr id="7" name="ZoneTexte 6"/>
          <p:cNvSpPr txBox="1"/>
          <p:nvPr/>
        </p:nvSpPr>
        <p:spPr>
          <a:xfrm>
            <a:off x="1471352" y="1121619"/>
            <a:ext cx="235994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Cas d’utilisation </a:t>
            </a:r>
            <a:endParaRPr lang="fr-FR" dirty="0"/>
          </a:p>
        </p:txBody>
      </p:sp>
    </p:spTree>
    <p:extLst>
      <p:ext uri="{BB962C8B-B14F-4D97-AF65-F5344CB8AC3E}">
        <p14:creationId xmlns:p14="http://schemas.microsoft.com/office/powerpoint/2010/main" val="100924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51353"/>
            <a:ext cx="7863840" cy="3294849"/>
          </a:xfrm>
        </p:spPr>
      </p:pic>
      <p:sp>
        <p:nvSpPr>
          <p:cNvPr id="3" name="Titre 2"/>
          <p:cNvSpPr>
            <a:spLocks noGrp="1"/>
          </p:cNvSpPr>
          <p:nvPr>
            <p:ph type="title"/>
          </p:nvPr>
        </p:nvSpPr>
        <p:spPr/>
        <p:txBody>
          <a:bodyPr/>
          <a:lstStyle/>
          <a:p>
            <a:r>
              <a:rPr lang="fr-FR" dirty="0" smtClean="0"/>
              <a:t>Conception: Acteurs et Fonctionnalités </a:t>
            </a:r>
            <a:endParaRPr lang="fr-FR" dirty="0"/>
          </a:p>
        </p:txBody>
      </p:sp>
    </p:spTree>
    <p:extLst>
      <p:ext uri="{BB962C8B-B14F-4D97-AF65-F5344CB8AC3E}">
        <p14:creationId xmlns:p14="http://schemas.microsoft.com/office/powerpoint/2010/main" val="352074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8580" y="23553"/>
            <a:ext cx="8229600" cy="829887"/>
          </a:xfrm>
        </p:spPr>
        <p:txBody>
          <a:bodyPr/>
          <a:lstStyle/>
          <a:p>
            <a:r>
              <a:rPr lang="fr-FR" dirty="0" smtClean="0"/>
              <a:t>Maquette de l’application</a:t>
            </a:r>
            <a:endParaRPr lang="fr-FR" dirty="0"/>
          </a:p>
        </p:txBody>
      </p:sp>
      <p:pic>
        <p:nvPicPr>
          <p:cNvPr id="13" name="Espace réservé du contenu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 y="2857500"/>
            <a:ext cx="2058380" cy="1578810"/>
          </a:xfrm>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4328"/>
          <a:stretch/>
        </p:blipFill>
        <p:spPr>
          <a:xfrm>
            <a:off x="2126960" y="1328430"/>
            <a:ext cx="1962559" cy="1323772"/>
          </a:xfrm>
          <a:prstGeom prst="rect">
            <a:avLst/>
          </a:prstGeom>
        </p:spPr>
      </p:pic>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229" y="1328430"/>
            <a:ext cx="1955440" cy="1323772"/>
          </a:xfrm>
          <a:prstGeom prst="rect">
            <a:avLst/>
          </a:prstGeom>
        </p:spPr>
      </p:pic>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7108" y="4731002"/>
            <a:ext cx="1804509" cy="1221597"/>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4111" y="4731003"/>
            <a:ext cx="1804509" cy="1221597"/>
          </a:xfrm>
          <a:prstGeom prst="rect">
            <a:avLst/>
          </a:prstGeom>
        </p:spPr>
      </p:pic>
      <p:pic>
        <p:nvPicPr>
          <p:cNvPr id="18" name="Imag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1059" y="1328430"/>
            <a:ext cx="1955440" cy="1323772"/>
          </a:xfrm>
          <a:prstGeom prst="rect">
            <a:avLst/>
          </a:prstGeom>
        </p:spPr>
      </p:pic>
      <p:pic>
        <p:nvPicPr>
          <p:cNvPr id="19" name="Imag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13583" y="3066071"/>
            <a:ext cx="1848034" cy="1251062"/>
          </a:xfrm>
          <a:prstGeom prst="rect">
            <a:avLst/>
          </a:prstGeom>
        </p:spPr>
      </p:pic>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5683" y="3060011"/>
            <a:ext cx="1856986" cy="1257122"/>
          </a:xfrm>
          <a:prstGeom prst="rect">
            <a:avLst/>
          </a:prstGeom>
        </p:spPr>
      </p:pic>
      <p:cxnSp>
        <p:nvCxnSpPr>
          <p:cNvPr id="22" name="Connecteur droit avec flèche 21"/>
          <p:cNvCxnSpPr>
            <a:stCxn id="13" idx="0"/>
            <a:endCxn id="14" idx="1"/>
          </p:cNvCxnSpPr>
          <p:nvPr/>
        </p:nvCxnSpPr>
        <p:spPr>
          <a:xfrm flipV="1">
            <a:off x="1097770" y="1990316"/>
            <a:ext cx="1029190" cy="86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14" idx="3"/>
            <a:endCxn id="15" idx="1"/>
          </p:cNvCxnSpPr>
          <p:nvPr/>
        </p:nvCxnSpPr>
        <p:spPr>
          <a:xfrm>
            <a:off x="4089519" y="1990316"/>
            <a:ext cx="427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5" idx="3"/>
            <a:endCxn id="18" idx="1"/>
          </p:cNvCxnSpPr>
          <p:nvPr/>
        </p:nvCxnSpPr>
        <p:spPr>
          <a:xfrm>
            <a:off x="6472669" y="1990316"/>
            <a:ext cx="298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14" idx="2"/>
            <a:endCxn id="19" idx="0"/>
          </p:cNvCxnSpPr>
          <p:nvPr/>
        </p:nvCxnSpPr>
        <p:spPr>
          <a:xfrm>
            <a:off x="3108240" y="2652202"/>
            <a:ext cx="129360" cy="41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4" idx="2"/>
            <a:endCxn id="20" idx="0"/>
          </p:cNvCxnSpPr>
          <p:nvPr/>
        </p:nvCxnSpPr>
        <p:spPr>
          <a:xfrm>
            <a:off x="3108240" y="2652202"/>
            <a:ext cx="2435936" cy="40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a:stCxn id="13" idx="2"/>
            <a:endCxn id="16" idx="1"/>
          </p:cNvCxnSpPr>
          <p:nvPr/>
        </p:nvCxnSpPr>
        <p:spPr>
          <a:xfrm>
            <a:off x="1097770" y="4436310"/>
            <a:ext cx="1259338" cy="905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16" idx="3"/>
            <a:endCxn id="17" idx="1"/>
          </p:cNvCxnSpPr>
          <p:nvPr/>
        </p:nvCxnSpPr>
        <p:spPr>
          <a:xfrm>
            <a:off x="4161617" y="5341801"/>
            <a:ext cx="20424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57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otonde">
  <a:themeElements>
    <a:clrScheme name="Rotond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Rotond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Rotond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tf00001197</Template>
  <TotalTime>462</TotalTime>
  <Words>1036</Words>
  <Application>Microsoft Office PowerPoint</Application>
  <PresentationFormat>Affichage à l'écran (4:3)</PresentationFormat>
  <Paragraphs>391</Paragraphs>
  <Slides>43</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43</vt:i4>
      </vt:variant>
    </vt:vector>
  </HeadingPairs>
  <TitlesOfParts>
    <vt:vector size="51" baseType="lpstr">
      <vt:lpstr>Arial</vt:lpstr>
      <vt:lpstr>Calibri</vt:lpstr>
      <vt:lpstr>Lucida Sans Unicode</vt:lpstr>
      <vt:lpstr>Verdana</vt:lpstr>
      <vt:lpstr>Wingdings</vt:lpstr>
      <vt:lpstr>Wingdings 2</vt:lpstr>
      <vt:lpstr>Wingdings 3</vt:lpstr>
      <vt:lpstr>Rotonde</vt:lpstr>
      <vt:lpstr>ProxiBanqueSI</vt:lpstr>
      <vt:lpstr>Nabil Sersoub</vt:lpstr>
      <vt:lpstr>Besoin Client : Contexte</vt:lpstr>
      <vt:lpstr>Besoin Client : le besoin métier</vt:lpstr>
      <vt:lpstr>Présentation: Big five compagny</vt:lpstr>
      <vt:lpstr>Organisation: AGILE</vt:lpstr>
      <vt:lpstr>Conception: Acteurs et Fonctionnalités</vt:lpstr>
      <vt:lpstr>Conception: Acteurs et Fonctionnalités </vt:lpstr>
      <vt:lpstr>Maquette de l’application</vt:lpstr>
      <vt:lpstr>Conception: Architecture n-tiers</vt:lpstr>
      <vt:lpstr>Environnement : technique</vt:lpstr>
      <vt:lpstr>Et Maintenant</vt:lpstr>
      <vt:lpstr>Bilan </vt:lpstr>
      <vt:lpstr>Alexandre DEMOLIS – Dr en Chimie</vt:lpstr>
      <vt:lpstr>Fonction : Authentification</vt:lpstr>
      <vt:lpstr>Fonction : Authentification</vt:lpstr>
      <vt:lpstr>Fonction : Liste des clients</vt:lpstr>
      <vt:lpstr>Fonction : Liste des clients</vt:lpstr>
      <vt:lpstr>Bilan personnel du projet</vt:lpstr>
      <vt:lpstr>Conclusion personnel et projection d’avenir</vt:lpstr>
      <vt:lpstr>Mehdi Colbert</vt:lpstr>
      <vt:lpstr>Fonctionnalité </vt:lpstr>
      <vt:lpstr>Fonctionnalité </vt:lpstr>
      <vt:lpstr>Fonctionnalité </vt:lpstr>
      <vt:lpstr>Fonctionnalité </vt:lpstr>
      <vt:lpstr>Fonctionnalité </vt:lpstr>
      <vt:lpstr>Fonctionnalité </vt:lpstr>
      <vt:lpstr>Bilan personnel du projet</vt:lpstr>
      <vt:lpstr>Conclusion personnel et projection d’avenir</vt:lpstr>
      <vt:lpstr>Présentation</vt:lpstr>
      <vt:lpstr>Fonction : Création/Modification d’un client</vt:lpstr>
      <vt:lpstr>Fonction : Création/Modification d’un client</vt:lpstr>
      <vt:lpstr>Fonction : Création/Modification d’un client</vt:lpstr>
      <vt:lpstr>Conclusion personnel</vt:lpstr>
      <vt:lpstr>Présentation perso</vt:lpstr>
      <vt:lpstr>Présentation de la partie du gérant</vt:lpstr>
      <vt:lpstr>Partie histogramme</vt:lpstr>
      <vt:lpstr>Intérêt de la solution retenue</vt:lpstr>
      <vt:lpstr>Méthodes et démarches utilisées</vt:lpstr>
      <vt:lpstr>Méthodes et démarches utilisées</vt:lpstr>
      <vt:lpstr>Difficultés rencontrés</vt:lpstr>
      <vt:lpstr>Conclusion</vt:lpstr>
      <vt:lpstr>Merci de votre attention</vt:lpstr>
    </vt:vector>
  </TitlesOfParts>
  <Company>Anthéane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ProxiBanqueSI</dc:title>
  <dc:creator>Stagiaire</dc:creator>
  <cp:lastModifiedBy>Stagiaire</cp:lastModifiedBy>
  <cp:revision>50</cp:revision>
  <dcterms:created xsi:type="dcterms:W3CDTF">2018-04-20T09:12:14Z</dcterms:created>
  <dcterms:modified xsi:type="dcterms:W3CDTF">2018-05-24T12:51:26Z</dcterms:modified>
</cp:coreProperties>
</file>